
<file path=[Content_Types].xml><?xml version="1.0" encoding="utf-8"?>
<Types xmlns="http://schemas.openxmlformats.org/package/2006/content-types"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ppt/notesSlides/notesSlide33.xml" ContentType="application/vnd.openxmlformats-officedocument.presentationml.notesSlide+xml"/>
  <Override PartName="/ppt/notesSlides/notesSlide34.xml" ContentType="application/vnd.openxmlformats-officedocument.presentationml.notesSlide+xml"/>
  <Override PartName="/ppt/notesSlides/notesSlide35.xml" ContentType="application/vnd.openxmlformats-officedocument.presentationml.notesSlide+xml"/>
  <Override PartName="/ppt/notesSlides/notesSlide36.xml" ContentType="application/vnd.openxmlformats-officedocument.presentationml.notesSlide+xml"/>
  <Override PartName="/ppt/notesSlides/notesSlide37.xml" ContentType="application/vnd.openxmlformats-officedocument.presentationml.notesSlide+xml"/>
  <Override PartName="/ppt/notesSlides/notesSlide38.xml" ContentType="application/vnd.openxmlformats-officedocument.presentationml.notesSlide+xml"/>
  <Override PartName="/ppt/notesSlides/notesSlide39.xml" ContentType="application/vnd.openxmlformats-officedocument.presentationml.notesSlide+xml"/>
  <Override PartName="/ppt/notesSlides/notesSlide40.xml" ContentType="application/vnd.openxmlformats-officedocument.presentationml.notesSlide+xml"/>
  <Override PartName="/ppt/notesSlides/notesSlide41.xml" ContentType="application/vnd.openxmlformats-officedocument.presentationml.notesSlide+xml"/>
  <Override PartName="/ppt/notesSlides/notesSlide42.xml" ContentType="application/vnd.openxmlformats-officedocument.presentationml.notesSlide+xml"/>
  <Override PartName="/ppt/notesSlides/notesSlide43.xml" ContentType="application/vnd.openxmlformats-officedocument.presentationml.notesSlide+xml"/>
  <Override PartName="/ppt/notesSlides/notesSlide44.xml" ContentType="application/vnd.openxmlformats-officedocument.presentationml.notesSlide+xml"/>
  <Override PartName="/ppt/notesSlides/notesSlide45.xml" ContentType="application/vnd.openxmlformats-officedocument.presentationml.notesSlide+xml"/>
  <Override PartName="/ppt/notesSlides/notesSlide46.xml" ContentType="application/vnd.openxmlformats-officedocument.presentationml.notesSlide+xml"/>
  <Override PartName="/ppt/notesSlides/notesSlide47.xml" ContentType="application/vnd.openxmlformats-officedocument.presentationml.notesSlide+xml"/>
  <Override PartName="/ppt/notesSlides/notesSlide48.xml" ContentType="application/vnd.openxmlformats-officedocument.presentationml.notesSlide+xml"/>
  <Override PartName="/ppt/notesSlides/notesSlide49.xml" ContentType="application/vnd.openxmlformats-officedocument.presentationml.notesSlide+xml"/>
  <Override PartName="/ppt/notesSlides/notesSlide50.xml" ContentType="application/vnd.openxmlformats-officedocument.presentationml.notesSlide+xml"/>
  <Override PartName="/ppt/notesSlides/notesSlide51.xml" ContentType="application/vnd.openxmlformats-officedocument.presentationml.notesSlide+xml"/>
  <Override PartName="/ppt/notesSlides/notesSlide52.xml" ContentType="application/vnd.openxmlformats-officedocument.presentationml.notesSlide+xml"/>
  <Override PartName="/ppt/notesSlides/notesSlide5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  <p:sldMasterId id="2147483684" r:id="rId2"/>
  </p:sldMasterIdLst>
  <p:notesMasterIdLst>
    <p:notesMasterId r:id="rId56"/>
  </p:notesMasterIdLst>
  <p:handoutMasterIdLst>
    <p:handoutMasterId r:id="rId57"/>
  </p:handoutMasterIdLst>
  <p:sldIdLst>
    <p:sldId id="688" r:id="rId3"/>
    <p:sldId id="692" r:id="rId4"/>
    <p:sldId id="1100" r:id="rId5"/>
    <p:sldId id="1051" r:id="rId6"/>
    <p:sldId id="1097" r:id="rId7"/>
    <p:sldId id="1052" r:id="rId8"/>
    <p:sldId id="1053" r:id="rId9"/>
    <p:sldId id="1090" r:id="rId10"/>
    <p:sldId id="1108" r:id="rId11"/>
    <p:sldId id="1102" r:id="rId12"/>
    <p:sldId id="1103" r:id="rId13"/>
    <p:sldId id="1104" r:id="rId14"/>
    <p:sldId id="1089" r:id="rId15"/>
    <p:sldId id="1054" r:id="rId16"/>
    <p:sldId id="1106" r:id="rId17"/>
    <p:sldId id="1061" r:id="rId18"/>
    <p:sldId id="1050" r:id="rId19"/>
    <p:sldId id="1057" r:id="rId20"/>
    <p:sldId id="1059" r:id="rId21"/>
    <p:sldId id="1101" r:id="rId22"/>
    <p:sldId id="1105" r:id="rId23"/>
    <p:sldId id="1096" r:id="rId24"/>
    <p:sldId id="1063" r:id="rId25"/>
    <p:sldId id="1064" r:id="rId26"/>
    <p:sldId id="1091" r:id="rId27"/>
    <p:sldId id="1092" r:id="rId28"/>
    <p:sldId id="1093" r:id="rId29"/>
    <p:sldId id="1094" r:id="rId30"/>
    <p:sldId id="1071" r:id="rId31"/>
    <p:sldId id="1072" r:id="rId32"/>
    <p:sldId id="1065" r:id="rId33"/>
    <p:sldId id="1098" r:id="rId34"/>
    <p:sldId id="1060" r:id="rId35"/>
    <p:sldId id="1109" r:id="rId36"/>
    <p:sldId id="1066" r:id="rId37"/>
    <p:sldId id="1073" r:id="rId38"/>
    <p:sldId id="1074" r:id="rId39"/>
    <p:sldId id="1075" r:id="rId40"/>
    <p:sldId id="1067" r:id="rId41"/>
    <p:sldId id="1077" r:id="rId42"/>
    <p:sldId id="1068" r:id="rId43"/>
    <p:sldId id="1078" r:id="rId44"/>
    <p:sldId id="1079" r:id="rId45"/>
    <p:sldId id="1080" r:id="rId46"/>
    <p:sldId id="1076" r:id="rId47"/>
    <p:sldId id="1081" r:id="rId48"/>
    <p:sldId id="1082" r:id="rId49"/>
    <p:sldId id="1083" r:id="rId50"/>
    <p:sldId id="1069" r:id="rId51"/>
    <p:sldId id="1084" r:id="rId52"/>
    <p:sldId id="1070" r:id="rId53"/>
    <p:sldId id="1099" r:id="rId54"/>
    <p:sldId id="1038" r:id="rId5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04E30"/>
    <a:srgbClr val="A5A05B"/>
    <a:srgbClr val="20386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5CCB309A-2758-2414-8A78-E977B1EDA474}" v="1115" dt="2021-01-28T11:42:40.649"/>
    <p1510:client id="{CAD66232-3C08-FC8F-DDF0-725E39F7341A}" v="93" dt="2021-01-28T07:51:37.803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밝은 스타일 3 - 강조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69CF1AB2-1976-4502-BF36-3FF5EA218861}" styleName="보통 스타일 4 - 강조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3C2FFA5D-87B4-456A-9821-1D502468CF0F}" styleName="테마 스타일 1 - 강조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  <a:tblStyle styleId="{775DCB02-9BB8-47FD-8907-85C794F793BA}" styleName="테마 스타일 1 - 강조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57" autoAdjust="0"/>
    <p:restoredTop sz="74573" autoAdjust="0"/>
  </p:normalViewPr>
  <p:slideViewPr>
    <p:cSldViewPr snapToGrid="0">
      <p:cViewPr varScale="1">
        <p:scale>
          <a:sx n="106" d="100"/>
          <a:sy n="106" d="100"/>
        </p:scale>
        <p:origin x="3276" y="80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slide" Target="slides/slide24.xml"/><Relationship Id="rId39" Type="http://schemas.openxmlformats.org/officeDocument/2006/relationships/slide" Target="slides/slide37.xml"/><Relationship Id="rId21" Type="http://schemas.openxmlformats.org/officeDocument/2006/relationships/slide" Target="slides/slide19.xml"/><Relationship Id="rId34" Type="http://schemas.openxmlformats.org/officeDocument/2006/relationships/slide" Target="slides/slide32.xml"/><Relationship Id="rId42" Type="http://schemas.openxmlformats.org/officeDocument/2006/relationships/slide" Target="slides/slide40.xml"/><Relationship Id="rId47" Type="http://schemas.openxmlformats.org/officeDocument/2006/relationships/slide" Target="slides/slide45.xml"/><Relationship Id="rId50" Type="http://schemas.openxmlformats.org/officeDocument/2006/relationships/slide" Target="slides/slide48.xml"/><Relationship Id="rId55" Type="http://schemas.openxmlformats.org/officeDocument/2006/relationships/slide" Target="slides/slide53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9" Type="http://schemas.openxmlformats.org/officeDocument/2006/relationships/slide" Target="slides/slide27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32" Type="http://schemas.openxmlformats.org/officeDocument/2006/relationships/slide" Target="slides/slide30.xml"/><Relationship Id="rId37" Type="http://schemas.openxmlformats.org/officeDocument/2006/relationships/slide" Target="slides/slide35.xml"/><Relationship Id="rId40" Type="http://schemas.openxmlformats.org/officeDocument/2006/relationships/slide" Target="slides/slide38.xml"/><Relationship Id="rId45" Type="http://schemas.openxmlformats.org/officeDocument/2006/relationships/slide" Target="slides/slide43.xml"/><Relationship Id="rId53" Type="http://schemas.openxmlformats.org/officeDocument/2006/relationships/slide" Target="slides/slide51.xml"/><Relationship Id="rId58" Type="http://schemas.openxmlformats.org/officeDocument/2006/relationships/presProps" Target="presProps.xml"/><Relationship Id="rId5" Type="http://schemas.openxmlformats.org/officeDocument/2006/relationships/slide" Target="slides/slide3.xml"/><Relationship Id="rId61" Type="http://schemas.openxmlformats.org/officeDocument/2006/relationships/tableStyles" Target="tableStyles.xml"/><Relationship Id="rId19" Type="http://schemas.openxmlformats.org/officeDocument/2006/relationships/slide" Target="slides/slide1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slide" Target="slides/slide25.xml"/><Relationship Id="rId30" Type="http://schemas.openxmlformats.org/officeDocument/2006/relationships/slide" Target="slides/slide28.xml"/><Relationship Id="rId35" Type="http://schemas.openxmlformats.org/officeDocument/2006/relationships/slide" Target="slides/slide33.xml"/><Relationship Id="rId43" Type="http://schemas.openxmlformats.org/officeDocument/2006/relationships/slide" Target="slides/slide41.xml"/><Relationship Id="rId48" Type="http://schemas.openxmlformats.org/officeDocument/2006/relationships/slide" Target="slides/slide46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6.xml"/><Relationship Id="rId51" Type="http://schemas.openxmlformats.org/officeDocument/2006/relationships/slide" Target="slides/slide49.xml"/><Relationship Id="rId3" Type="http://schemas.openxmlformats.org/officeDocument/2006/relationships/slide" Target="slides/slide1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slide" Target="slides/slide23.xml"/><Relationship Id="rId33" Type="http://schemas.openxmlformats.org/officeDocument/2006/relationships/slide" Target="slides/slide31.xml"/><Relationship Id="rId38" Type="http://schemas.openxmlformats.org/officeDocument/2006/relationships/slide" Target="slides/slide36.xml"/><Relationship Id="rId46" Type="http://schemas.openxmlformats.org/officeDocument/2006/relationships/slide" Target="slides/slide44.xml"/><Relationship Id="rId59" Type="http://schemas.openxmlformats.org/officeDocument/2006/relationships/viewProps" Target="viewProps.xml"/><Relationship Id="rId20" Type="http://schemas.openxmlformats.org/officeDocument/2006/relationships/slide" Target="slides/slide18.xml"/><Relationship Id="rId41" Type="http://schemas.openxmlformats.org/officeDocument/2006/relationships/slide" Target="slides/slide39.xml"/><Relationship Id="rId54" Type="http://schemas.openxmlformats.org/officeDocument/2006/relationships/slide" Target="slides/slide52.xml"/><Relationship Id="rId62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slide" Target="slides/slide26.xml"/><Relationship Id="rId36" Type="http://schemas.openxmlformats.org/officeDocument/2006/relationships/slide" Target="slides/slide34.xml"/><Relationship Id="rId49" Type="http://schemas.openxmlformats.org/officeDocument/2006/relationships/slide" Target="slides/slide47.xml"/><Relationship Id="rId57" Type="http://schemas.openxmlformats.org/officeDocument/2006/relationships/handoutMaster" Target="handoutMasters/handoutMaster1.xml"/><Relationship Id="rId10" Type="http://schemas.openxmlformats.org/officeDocument/2006/relationships/slide" Target="slides/slide8.xml"/><Relationship Id="rId31" Type="http://schemas.openxmlformats.org/officeDocument/2006/relationships/slide" Target="slides/slide29.xml"/><Relationship Id="rId44" Type="http://schemas.openxmlformats.org/officeDocument/2006/relationships/slide" Target="slides/slide42.xml"/><Relationship Id="rId52" Type="http://schemas.openxmlformats.org/officeDocument/2006/relationships/slide" Target="slides/slide50.xml"/><Relationship Id="rId6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>
            <a:extLst>
              <a:ext uri="{FF2B5EF4-FFF2-40B4-BE49-F238E27FC236}">
                <a16:creationId xmlns:a16="http://schemas.microsoft.com/office/drawing/2014/main" id="{ACDEC105-9620-4CAD-90D0-ACF879076DE1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52B2F20-67FA-438F-9134-55FC98EDEC4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524E9D-D3B7-4063-8C23-2A842A589F91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921FBCC1-1CA4-4B94-A695-9B5EA999C6A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6FB0310D-4C90-4196-AA09-62571AB997D8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B742718-F77E-465C-AB7B-6FC53E380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34236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C68F89-09A0-450B-8F5F-4EE26CD8F734}" type="datetimeFigureOut">
              <a:rPr lang="ko-KR" altLang="en-US" smtClean="0"/>
              <a:t>2023-05-16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76C1BA7-3344-4008-A136-FE8EC1AD21F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552926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4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5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6.xml"/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0.xml"/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5.xml"/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0.xml"/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1.xml"/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B76C1BA7-3344-4008-A136-FE8EC1AD21F9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693855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메모리에 얼마나 이점을 </a:t>
            </a:r>
            <a:r>
              <a:rPr lang="ko-KR" altLang="en-US" dirty="0" err="1">
                <a:ea typeface="맑은 고딕"/>
              </a:rPr>
              <a:t>가져올것인가에</a:t>
            </a:r>
            <a:r>
              <a:rPr lang="ko-KR" altLang="en-US" dirty="0">
                <a:ea typeface="맑은 고딕"/>
              </a:rPr>
              <a:t> 대해서는 </a:t>
            </a:r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MODEL STATE</a:t>
            </a:r>
            <a:r>
              <a:rPr lang="ko-KR" altLang="en-US" dirty="0">
                <a:ea typeface="맑은 고딕"/>
              </a:rPr>
              <a:t>를 얼마 만큼 나누는가에 따라 달라지는데요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가장 먼저 </a:t>
            </a:r>
            <a:r>
              <a:rPr lang="en-US" altLang="ko-KR" dirty="0">
                <a:ea typeface="맑은 고딕"/>
              </a:rPr>
              <a:t>OPTIMIZER STATE</a:t>
            </a:r>
            <a:r>
              <a:rPr lang="ko-KR" altLang="en-US" dirty="0">
                <a:ea typeface="맑은 고딕"/>
              </a:rPr>
              <a:t>만 </a:t>
            </a:r>
            <a:r>
              <a:rPr lang="ko-KR" altLang="en-US" dirty="0" err="1">
                <a:ea typeface="맑은 고딕"/>
              </a:rPr>
              <a:t>파티셔닝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했을대는</a:t>
            </a:r>
            <a:r>
              <a:rPr lang="ko-KR" altLang="en-US" dirty="0">
                <a:ea typeface="맑은 고딕"/>
              </a:rPr>
              <a:t> 메모리는 </a:t>
            </a:r>
            <a:r>
              <a:rPr lang="en-US" altLang="ko-KR" dirty="0">
                <a:ea typeface="맑은 고딕"/>
              </a:rPr>
              <a:t>4</a:t>
            </a:r>
            <a:r>
              <a:rPr lang="ko-KR" altLang="en-US" dirty="0">
                <a:ea typeface="맑은 고딕"/>
              </a:rPr>
              <a:t>배 감소하고 기존 </a:t>
            </a:r>
            <a:r>
              <a:rPr lang="en-US" altLang="ko-KR" dirty="0">
                <a:ea typeface="맑은 고딕"/>
              </a:rPr>
              <a:t>DP</a:t>
            </a:r>
            <a:r>
              <a:rPr lang="ko-KR" altLang="en-US" dirty="0">
                <a:ea typeface="맑은 고딕"/>
              </a:rPr>
              <a:t>와 동일한 </a:t>
            </a:r>
            <a:r>
              <a:rPr lang="en-US" altLang="ko-KR" dirty="0">
                <a:ea typeface="맑은 고딕"/>
              </a:rPr>
              <a:t>COMMUNICATION VOLUME</a:t>
            </a:r>
            <a:r>
              <a:rPr lang="ko-KR" altLang="en-US" dirty="0">
                <a:ea typeface="맑은 고딕"/>
              </a:rPr>
              <a:t>을 가지게 됩니다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그리고 </a:t>
            </a:r>
            <a:r>
              <a:rPr lang="en-US" altLang="ko-KR" dirty="0">
                <a:ea typeface="맑은 고딕"/>
              </a:rPr>
              <a:t>OPTIMIZER STATE </a:t>
            </a:r>
            <a:r>
              <a:rPr lang="ko-KR" altLang="en-US" dirty="0">
                <a:ea typeface="맑은 고딕"/>
              </a:rPr>
              <a:t>와 파라미터를 </a:t>
            </a:r>
            <a:r>
              <a:rPr lang="ko-KR" altLang="en-US" dirty="0" err="1">
                <a:ea typeface="맑은 고딕"/>
              </a:rPr>
              <a:t>파티셔닝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했을때는</a:t>
            </a:r>
            <a:r>
              <a:rPr lang="ko-KR" altLang="en-US" dirty="0">
                <a:ea typeface="맑은 고딕"/>
              </a:rPr>
              <a:t> 메모리는 </a:t>
            </a:r>
            <a:r>
              <a:rPr lang="en-US" altLang="ko-KR" dirty="0">
                <a:ea typeface="맑은 고딕"/>
              </a:rPr>
              <a:t>8</a:t>
            </a:r>
            <a:r>
              <a:rPr lang="ko-KR" altLang="en-US" dirty="0">
                <a:ea typeface="맑은 고딕"/>
              </a:rPr>
              <a:t>배 감소하고 </a:t>
            </a:r>
            <a:r>
              <a:rPr lang="en-US" altLang="ko-KR" dirty="0">
                <a:ea typeface="맑은 고딕"/>
              </a:rPr>
              <a:t>DP</a:t>
            </a:r>
            <a:r>
              <a:rPr lang="ko-KR" altLang="en-US" dirty="0">
                <a:ea typeface="맑은 고딕"/>
              </a:rPr>
              <a:t>와 동일한 커뮤니케이션 볼륨을 가지게 됩니다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마지막으로 </a:t>
            </a:r>
            <a:r>
              <a:rPr lang="en-US" altLang="ko-KR" dirty="0">
                <a:ea typeface="맑은 고딕"/>
              </a:rPr>
              <a:t>PARAMETER</a:t>
            </a:r>
            <a:r>
              <a:rPr lang="ko-KR" altLang="en-US" dirty="0">
                <a:ea typeface="맑은 고딕"/>
              </a:rPr>
              <a:t>까지 다 </a:t>
            </a:r>
            <a:r>
              <a:rPr lang="ko-KR" altLang="en-US" dirty="0" err="1">
                <a:ea typeface="맑은 고딕"/>
              </a:rPr>
              <a:t>파티셔닝을</a:t>
            </a:r>
            <a:r>
              <a:rPr lang="ko-KR" altLang="en-US" dirty="0">
                <a:ea typeface="맑은 고딕"/>
              </a:rPr>
              <a:t> 하면 </a:t>
            </a:r>
            <a:r>
              <a:rPr lang="en-US" altLang="ko-KR" dirty="0">
                <a:ea typeface="맑은 고딕"/>
              </a:rPr>
              <a:t>DP degree</a:t>
            </a:r>
            <a:r>
              <a:rPr lang="ko-KR" altLang="en-US" dirty="0">
                <a:ea typeface="맑은 고딕"/>
              </a:rPr>
              <a:t>에 따라 메모리도 선형적으로 감소를 하는데요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이 경우에는 커뮤니케이션 볼륨은 두배가 됩니다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85524135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메모리에 얼마나 이점을 </a:t>
            </a:r>
            <a:r>
              <a:rPr lang="ko-KR" altLang="en-US" dirty="0" err="1">
                <a:ea typeface="맑은 고딕"/>
              </a:rPr>
              <a:t>가져올것인가에</a:t>
            </a:r>
            <a:r>
              <a:rPr lang="ko-KR" altLang="en-US" dirty="0">
                <a:ea typeface="맑은 고딕"/>
              </a:rPr>
              <a:t> 대해서는 </a:t>
            </a:r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MODEL STATE</a:t>
            </a:r>
            <a:r>
              <a:rPr lang="ko-KR" altLang="en-US" dirty="0">
                <a:ea typeface="맑은 고딕"/>
              </a:rPr>
              <a:t>를 얼마 만큼 나누는가에 따라 달라지는데요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가장 먼저 </a:t>
            </a:r>
            <a:r>
              <a:rPr lang="en-US" altLang="ko-KR" dirty="0">
                <a:ea typeface="맑은 고딕"/>
              </a:rPr>
              <a:t>OPTIMIZER STATE</a:t>
            </a:r>
            <a:r>
              <a:rPr lang="ko-KR" altLang="en-US" dirty="0">
                <a:ea typeface="맑은 고딕"/>
              </a:rPr>
              <a:t>만 </a:t>
            </a:r>
            <a:r>
              <a:rPr lang="ko-KR" altLang="en-US" dirty="0" err="1">
                <a:ea typeface="맑은 고딕"/>
              </a:rPr>
              <a:t>파티셔닝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했을대는</a:t>
            </a:r>
            <a:r>
              <a:rPr lang="ko-KR" altLang="en-US" dirty="0">
                <a:ea typeface="맑은 고딕"/>
              </a:rPr>
              <a:t> 메모리는 </a:t>
            </a:r>
            <a:r>
              <a:rPr lang="en-US" altLang="ko-KR" dirty="0">
                <a:ea typeface="맑은 고딕"/>
              </a:rPr>
              <a:t>4</a:t>
            </a:r>
            <a:r>
              <a:rPr lang="ko-KR" altLang="en-US" dirty="0">
                <a:ea typeface="맑은 고딕"/>
              </a:rPr>
              <a:t>배 감소하고 기존 </a:t>
            </a:r>
            <a:r>
              <a:rPr lang="en-US" altLang="ko-KR" dirty="0">
                <a:ea typeface="맑은 고딕"/>
              </a:rPr>
              <a:t>DP</a:t>
            </a:r>
            <a:r>
              <a:rPr lang="ko-KR" altLang="en-US" dirty="0">
                <a:ea typeface="맑은 고딕"/>
              </a:rPr>
              <a:t>와 동일한 </a:t>
            </a:r>
            <a:r>
              <a:rPr lang="en-US" altLang="ko-KR" dirty="0">
                <a:ea typeface="맑은 고딕"/>
              </a:rPr>
              <a:t>COMMUNICATION VOLUME</a:t>
            </a:r>
            <a:r>
              <a:rPr lang="ko-KR" altLang="en-US" dirty="0">
                <a:ea typeface="맑은 고딕"/>
              </a:rPr>
              <a:t>을 가지게 됩니다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그리고 </a:t>
            </a:r>
            <a:r>
              <a:rPr lang="en-US" altLang="ko-KR" dirty="0">
                <a:ea typeface="맑은 고딕"/>
              </a:rPr>
              <a:t>OPTIMIZER STATE </a:t>
            </a:r>
            <a:r>
              <a:rPr lang="ko-KR" altLang="en-US" dirty="0">
                <a:ea typeface="맑은 고딕"/>
              </a:rPr>
              <a:t>와 </a:t>
            </a:r>
            <a:r>
              <a:rPr lang="ko-KR" altLang="en-US" dirty="0" err="1">
                <a:ea typeface="맑은 고딕"/>
              </a:rPr>
              <a:t>그레디언트를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파티셔닝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했을때는</a:t>
            </a:r>
            <a:r>
              <a:rPr lang="ko-KR" altLang="en-US" dirty="0">
                <a:ea typeface="맑은 고딕"/>
              </a:rPr>
              <a:t> 메모리는 </a:t>
            </a:r>
            <a:r>
              <a:rPr lang="en-US" altLang="ko-KR" dirty="0">
                <a:ea typeface="맑은 고딕"/>
              </a:rPr>
              <a:t>8</a:t>
            </a:r>
            <a:r>
              <a:rPr lang="ko-KR" altLang="en-US" dirty="0">
                <a:ea typeface="맑은 고딕"/>
              </a:rPr>
              <a:t>배 감소하고 </a:t>
            </a:r>
            <a:r>
              <a:rPr lang="en-US" altLang="ko-KR" dirty="0">
                <a:ea typeface="맑은 고딕"/>
              </a:rPr>
              <a:t>DP</a:t>
            </a:r>
            <a:r>
              <a:rPr lang="ko-KR" altLang="en-US" dirty="0">
                <a:ea typeface="맑은 고딕"/>
              </a:rPr>
              <a:t>와 동일한 커뮤니케이션 볼륨을 가지게 됩니다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마지막으로 </a:t>
            </a:r>
            <a:r>
              <a:rPr lang="en-US" altLang="ko-KR" dirty="0">
                <a:ea typeface="맑은 고딕"/>
              </a:rPr>
              <a:t>PARAMETER</a:t>
            </a:r>
            <a:r>
              <a:rPr lang="ko-KR" altLang="en-US" dirty="0">
                <a:ea typeface="맑은 고딕"/>
              </a:rPr>
              <a:t>까지 다 </a:t>
            </a:r>
            <a:r>
              <a:rPr lang="ko-KR" altLang="en-US" dirty="0" err="1">
                <a:ea typeface="맑은 고딕"/>
              </a:rPr>
              <a:t>파티셔닝을</a:t>
            </a:r>
            <a:r>
              <a:rPr lang="ko-KR" altLang="en-US" dirty="0">
                <a:ea typeface="맑은 고딕"/>
              </a:rPr>
              <a:t> 하면 </a:t>
            </a:r>
            <a:r>
              <a:rPr lang="en-US" altLang="ko-KR" dirty="0">
                <a:ea typeface="맑은 고딕"/>
              </a:rPr>
              <a:t>DP degree</a:t>
            </a:r>
            <a:r>
              <a:rPr lang="ko-KR" altLang="en-US" dirty="0">
                <a:ea typeface="맑은 고딕"/>
              </a:rPr>
              <a:t>에 따라 메모리도 선형적으로 감소를 하는데요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이 경우에는 커뮤니케이션 볼륨은 두배가 됩니다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76462620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메모리에 얼마나 이점을 </a:t>
            </a:r>
            <a:r>
              <a:rPr lang="ko-KR" altLang="en-US" dirty="0" err="1">
                <a:ea typeface="맑은 고딕"/>
              </a:rPr>
              <a:t>가져올것인가에</a:t>
            </a:r>
            <a:r>
              <a:rPr lang="ko-KR" altLang="en-US" dirty="0">
                <a:ea typeface="맑은 고딕"/>
              </a:rPr>
              <a:t> 대해서는 </a:t>
            </a:r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MODEL STATE</a:t>
            </a:r>
            <a:r>
              <a:rPr lang="ko-KR" altLang="en-US" dirty="0">
                <a:ea typeface="맑은 고딕"/>
              </a:rPr>
              <a:t>를 얼마 만큼 나누는가에 따라 달라지는데요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가장 먼저 </a:t>
            </a:r>
            <a:r>
              <a:rPr lang="en-US" altLang="ko-KR" dirty="0">
                <a:ea typeface="맑은 고딕"/>
              </a:rPr>
              <a:t>OPTIMIZER STATE</a:t>
            </a:r>
            <a:r>
              <a:rPr lang="ko-KR" altLang="en-US" dirty="0">
                <a:ea typeface="맑은 고딕"/>
              </a:rPr>
              <a:t>만 </a:t>
            </a:r>
            <a:r>
              <a:rPr lang="ko-KR" altLang="en-US" dirty="0" err="1">
                <a:ea typeface="맑은 고딕"/>
              </a:rPr>
              <a:t>파티셔닝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했을대는</a:t>
            </a:r>
            <a:r>
              <a:rPr lang="ko-KR" altLang="en-US" dirty="0">
                <a:ea typeface="맑은 고딕"/>
              </a:rPr>
              <a:t> 메모리는 </a:t>
            </a:r>
            <a:r>
              <a:rPr lang="en-US" altLang="ko-KR" dirty="0">
                <a:ea typeface="맑은 고딕"/>
              </a:rPr>
              <a:t>4</a:t>
            </a:r>
            <a:r>
              <a:rPr lang="ko-KR" altLang="en-US" dirty="0">
                <a:ea typeface="맑은 고딕"/>
              </a:rPr>
              <a:t>배 감소하고 기존 </a:t>
            </a:r>
            <a:r>
              <a:rPr lang="en-US" altLang="ko-KR" dirty="0">
                <a:ea typeface="맑은 고딕"/>
              </a:rPr>
              <a:t>DP</a:t>
            </a:r>
            <a:r>
              <a:rPr lang="ko-KR" altLang="en-US" dirty="0">
                <a:ea typeface="맑은 고딕"/>
              </a:rPr>
              <a:t>와 동일한 </a:t>
            </a:r>
            <a:r>
              <a:rPr lang="en-US" altLang="ko-KR" dirty="0">
                <a:ea typeface="맑은 고딕"/>
              </a:rPr>
              <a:t>COMMUNICATION VOLUME</a:t>
            </a:r>
            <a:r>
              <a:rPr lang="ko-KR" altLang="en-US" dirty="0">
                <a:ea typeface="맑은 고딕"/>
              </a:rPr>
              <a:t>을 가지게 됩니다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그리고 </a:t>
            </a:r>
            <a:r>
              <a:rPr lang="en-US" altLang="ko-KR" dirty="0">
                <a:ea typeface="맑은 고딕"/>
              </a:rPr>
              <a:t>OPTIMIZER STATE </a:t>
            </a:r>
            <a:r>
              <a:rPr lang="ko-KR" altLang="en-US" dirty="0">
                <a:ea typeface="맑은 고딕"/>
              </a:rPr>
              <a:t>와 </a:t>
            </a:r>
            <a:r>
              <a:rPr lang="ko-KR" altLang="en-US" dirty="0" err="1">
                <a:ea typeface="맑은 고딕"/>
              </a:rPr>
              <a:t>그레디언트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파티셔닝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했을때는</a:t>
            </a:r>
            <a:r>
              <a:rPr lang="ko-KR" altLang="en-US" dirty="0">
                <a:ea typeface="맑은 고딕"/>
              </a:rPr>
              <a:t> 메모리는 </a:t>
            </a:r>
            <a:r>
              <a:rPr lang="en-US" altLang="ko-KR" dirty="0">
                <a:ea typeface="맑은 고딕"/>
              </a:rPr>
              <a:t>8</a:t>
            </a:r>
            <a:r>
              <a:rPr lang="ko-KR" altLang="en-US" dirty="0">
                <a:ea typeface="맑은 고딕"/>
              </a:rPr>
              <a:t>배 감소하고 </a:t>
            </a:r>
            <a:r>
              <a:rPr lang="en-US" altLang="ko-KR" dirty="0">
                <a:ea typeface="맑은 고딕"/>
              </a:rPr>
              <a:t>DP</a:t>
            </a:r>
            <a:r>
              <a:rPr lang="ko-KR" altLang="en-US" dirty="0">
                <a:ea typeface="맑은 고딕"/>
              </a:rPr>
              <a:t>와 동일한 커뮤니케이션 볼륨을 가지게 됩니다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마지막으로 </a:t>
            </a:r>
            <a:r>
              <a:rPr lang="en-US" altLang="ko-KR" dirty="0">
                <a:ea typeface="맑은 고딕"/>
              </a:rPr>
              <a:t>PARAMETER</a:t>
            </a:r>
            <a:r>
              <a:rPr lang="ko-KR" altLang="en-US" dirty="0">
                <a:ea typeface="맑은 고딕"/>
              </a:rPr>
              <a:t>까지 다 </a:t>
            </a:r>
            <a:r>
              <a:rPr lang="ko-KR" altLang="en-US" dirty="0" err="1">
                <a:ea typeface="맑은 고딕"/>
              </a:rPr>
              <a:t>파티셔닝을</a:t>
            </a:r>
            <a:r>
              <a:rPr lang="ko-KR" altLang="en-US" dirty="0">
                <a:ea typeface="맑은 고딕"/>
              </a:rPr>
              <a:t> 하면 </a:t>
            </a:r>
            <a:r>
              <a:rPr lang="en-US" altLang="ko-KR" dirty="0">
                <a:ea typeface="맑은 고딕"/>
              </a:rPr>
              <a:t>DP degree</a:t>
            </a:r>
            <a:r>
              <a:rPr lang="ko-KR" altLang="en-US" dirty="0">
                <a:ea typeface="맑은 고딕"/>
              </a:rPr>
              <a:t>에 따라 메모리도 선형적으로 감소를 하는데요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이 경우에는 커뮤니케이션 볼륨은 두배가 됩니다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306654062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제로 </a:t>
            </a:r>
            <a:r>
              <a:rPr lang="en-US" altLang="ko-KR" dirty="0">
                <a:ea typeface="맑은 고딕"/>
              </a:rPr>
              <a:t>stage3</a:t>
            </a:r>
            <a:r>
              <a:rPr lang="ko-KR" altLang="en-US" dirty="0">
                <a:ea typeface="맑은 고딕"/>
              </a:rPr>
              <a:t>의 기본적인 과정을 </a:t>
            </a:r>
            <a:r>
              <a:rPr lang="ko-KR" altLang="en-US" dirty="0" err="1">
                <a:ea typeface="맑은 고딕"/>
              </a:rPr>
              <a:t>설명드리겠습니다</a:t>
            </a:r>
            <a:r>
              <a:rPr lang="en-US" altLang="ko-KR" dirty="0">
                <a:ea typeface="맑은 고딕"/>
              </a:rPr>
              <a:t>./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16</a:t>
            </a:r>
            <a:r>
              <a:rPr lang="ko-KR" altLang="en-US" dirty="0">
                <a:ea typeface="맑은 고딕"/>
              </a:rPr>
              <a:t>개의 레이어가 있는 트랜스포머 모델을 볼 수 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커다란 데이터 셋이 있는데 이를 </a:t>
            </a:r>
            <a:r>
              <a:rPr lang="en-US" altLang="ko-KR" dirty="0">
                <a:ea typeface="맑은 고딕"/>
              </a:rPr>
              <a:t>4</a:t>
            </a:r>
            <a:r>
              <a:rPr lang="ko-KR" altLang="en-US" dirty="0">
                <a:ea typeface="맑은 고딕"/>
              </a:rPr>
              <a:t>개로 나누죠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 err="1">
                <a:ea typeface="맑은 고딕"/>
              </a:rPr>
              <a:t>Fp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16</a:t>
            </a:r>
            <a:r>
              <a:rPr lang="ko-KR" altLang="en-US" dirty="0">
                <a:ea typeface="맑은 고딕"/>
              </a:rPr>
              <a:t> 파라미터 </a:t>
            </a:r>
            <a:r>
              <a:rPr lang="en-US" altLang="ko-KR" dirty="0">
                <a:ea typeface="맑은 고딕"/>
              </a:rPr>
              <a:t>fp16 </a:t>
            </a:r>
            <a:r>
              <a:rPr lang="ko-KR" altLang="en-US" dirty="0" err="1">
                <a:ea typeface="맑은 고딕"/>
              </a:rPr>
              <a:t>그레디언트</a:t>
            </a:r>
            <a:r>
              <a:rPr lang="ko-KR" altLang="en-US" dirty="0">
                <a:ea typeface="맑은 고딕"/>
              </a:rPr>
              <a:t> 그리고 </a:t>
            </a:r>
            <a:r>
              <a:rPr lang="en-US" altLang="ko-KR" dirty="0">
                <a:ea typeface="맑은 고딕"/>
              </a:rPr>
              <a:t>fp32 </a:t>
            </a:r>
            <a:r>
              <a:rPr lang="ko-KR" altLang="en-US" dirty="0" err="1">
                <a:ea typeface="맑은 고딕"/>
              </a:rPr>
              <a:t>옵티마이저가</a:t>
            </a:r>
            <a:r>
              <a:rPr lang="ko-KR" altLang="en-US" dirty="0">
                <a:ea typeface="맑은 고딕"/>
              </a:rPr>
              <a:t> 있습니다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가장 먼저 포워드 하기위해 앞쪽 레이어들에 파라미터가 없기때문에 이렇게 전달을 해줍니다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포워드 연산이 끝나면 디바이스에서 제거하고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이제 보이시는 것처럼 반복을 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이제 마지막 레이어까지 다 포워드 연산을 하면 로스가 계산되었습니다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마지막 파라미터는 굳이 제거하지 않고 바로 </a:t>
            </a:r>
            <a:r>
              <a:rPr lang="ko-KR" altLang="en-US" dirty="0" err="1">
                <a:ea typeface="맑은 고딕"/>
              </a:rPr>
              <a:t>백워드</a:t>
            </a:r>
            <a:r>
              <a:rPr lang="ko-KR" altLang="en-US" dirty="0">
                <a:ea typeface="맑은 고딕"/>
              </a:rPr>
              <a:t> 패스에 사용합니다</a:t>
            </a:r>
            <a:endParaRPr lang="en-US" altLang="ko-KR" dirty="0">
              <a:ea typeface="맑은 고딕"/>
            </a:endParaRPr>
          </a:p>
          <a:p>
            <a:r>
              <a:rPr lang="ko-KR" altLang="en-US" dirty="0" err="1">
                <a:ea typeface="맑은 고딕"/>
              </a:rPr>
              <a:t>백워드</a:t>
            </a:r>
            <a:r>
              <a:rPr lang="ko-KR" altLang="en-US" dirty="0">
                <a:ea typeface="맑은 고딕"/>
              </a:rPr>
              <a:t> 패스에서 다음과 같이 </a:t>
            </a:r>
            <a:r>
              <a:rPr lang="en-US" altLang="ko-KR" dirty="0">
                <a:ea typeface="맑은 고딕"/>
              </a:rPr>
              <a:t>reduce </a:t>
            </a:r>
            <a:r>
              <a:rPr lang="en-US" altLang="ko-KR" dirty="0" err="1">
                <a:ea typeface="맑은 고딕"/>
              </a:rPr>
              <a:t>mpi</a:t>
            </a:r>
            <a:r>
              <a:rPr lang="ko-KR" altLang="en-US" dirty="0">
                <a:ea typeface="맑은 고딕"/>
              </a:rPr>
              <a:t>를 사용하여 </a:t>
            </a:r>
            <a:r>
              <a:rPr lang="ko-KR" altLang="en-US" dirty="0" err="1">
                <a:ea typeface="맑은 고딕"/>
              </a:rPr>
              <a:t>그레디언트들을</a:t>
            </a:r>
            <a:r>
              <a:rPr lang="ko-KR" altLang="en-US" dirty="0">
                <a:ea typeface="맑은 고딕"/>
              </a:rPr>
              <a:t> 모읍니다</a:t>
            </a:r>
            <a:br>
              <a:rPr lang="en-US" altLang="ko-KR" dirty="0">
                <a:ea typeface="맑은 고딕"/>
              </a:rPr>
            </a:b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여기까지 다 되면 </a:t>
            </a:r>
            <a:r>
              <a:rPr lang="ko-KR" altLang="en-US" dirty="0" err="1">
                <a:ea typeface="맑은 고딕"/>
              </a:rPr>
              <a:t>옵티마이저가</a:t>
            </a:r>
            <a:r>
              <a:rPr lang="ko-KR" altLang="en-US" dirty="0">
                <a:ea typeface="맑은 고딕"/>
              </a:rPr>
              <a:t> 파라미터 업데이트를 하고 </a:t>
            </a:r>
            <a:r>
              <a:rPr lang="en-US" altLang="ko-KR" dirty="0">
                <a:ea typeface="맑은 고딕"/>
              </a:rPr>
              <a:t>fp16</a:t>
            </a:r>
            <a:r>
              <a:rPr lang="ko-KR" altLang="en-US" dirty="0">
                <a:ea typeface="맑은 고딕"/>
              </a:rPr>
              <a:t>으로 변환하여 대체하게 된다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하지만 여전히 모델 </a:t>
            </a:r>
            <a:r>
              <a:rPr lang="ko-KR" altLang="en-US" dirty="0" err="1">
                <a:ea typeface="맑은 고딕"/>
              </a:rPr>
              <a:t>스테이트를</a:t>
            </a:r>
            <a:r>
              <a:rPr lang="ko-KR" altLang="en-US" dirty="0">
                <a:ea typeface="맑은 고딕"/>
              </a:rPr>
              <a:t> 저장할 수 있는 충분한 </a:t>
            </a:r>
            <a:r>
              <a:rPr lang="en-US" altLang="ko-KR" dirty="0" err="1">
                <a:ea typeface="맑은 고딕"/>
              </a:rPr>
              <a:t>gpu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디바이스가 필요한데요</a:t>
            </a:r>
            <a:r>
              <a:rPr lang="en-US" altLang="ko-KR" dirty="0">
                <a:ea typeface="맑은 고딕"/>
              </a:rPr>
              <a:t>. 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이 디바이스들을 감당하려면 </a:t>
            </a:r>
            <a:r>
              <a:rPr lang="ko-KR" altLang="en-US" dirty="0" err="1">
                <a:ea typeface="맑은 고딕"/>
              </a:rPr>
              <a:t>아카데미아나</a:t>
            </a:r>
            <a:r>
              <a:rPr lang="ko-KR" altLang="en-US" dirty="0">
                <a:ea typeface="맑은 고딕"/>
              </a:rPr>
              <a:t> 산업 기관에서도 부담하기 힘든 수준입니다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** </a:t>
            </a:r>
            <a:r>
              <a:rPr lang="ko-KR" altLang="en-US" dirty="0" err="1">
                <a:ea typeface="맑은 고딕"/>
              </a:rPr>
              <a:t>설명해야함</a:t>
            </a:r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58375258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결국에는 엄청 큰 모델을 어떻게 처리할 것인가에 대한 방법은 제시되었으나 앞서 보았듯 </a:t>
            </a:r>
            <a:r>
              <a:rPr lang="en-US" altLang="ko-KR" dirty="0" err="1">
                <a:ea typeface="맑은 고딕"/>
              </a:rPr>
              <a:t>gpu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디바이스가 충분하게 필요하다는 것은 변하지 않습니다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그래서 </a:t>
            </a:r>
            <a:r>
              <a:rPr lang="ko-KR" altLang="en-US" dirty="0" err="1">
                <a:ea typeface="맑은 고딕"/>
              </a:rPr>
              <a:t>헤테로지니어스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dl </a:t>
            </a:r>
            <a:r>
              <a:rPr lang="ko-KR" altLang="en-US" dirty="0">
                <a:ea typeface="맑은 고딕"/>
              </a:rPr>
              <a:t>트레이닝이라는 기법이 제시 되었습니다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가장 대표적인 예시로 </a:t>
            </a:r>
            <a:r>
              <a:rPr lang="en-US" altLang="ko-KR" dirty="0">
                <a:ea typeface="맑은 고딕"/>
              </a:rPr>
              <a:t>L2L</a:t>
            </a:r>
            <a:r>
              <a:rPr lang="ko-KR" altLang="en-US" dirty="0">
                <a:ea typeface="맑은 고딕"/>
              </a:rPr>
              <a:t>이 </a:t>
            </a:r>
            <a:r>
              <a:rPr lang="ko-KR" altLang="en-US" dirty="0" err="1">
                <a:ea typeface="맑은 고딕"/>
              </a:rPr>
              <a:t>있을수</a:t>
            </a:r>
            <a:r>
              <a:rPr lang="ko-KR" altLang="en-US" dirty="0">
                <a:ea typeface="맑은 고딕"/>
              </a:rPr>
              <a:t> 잇는데요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여기서는 </a:t>
            </a:r>
            <a:r>
              <a:rPr lang="en-US" altLang="ko-KR" dirty="0">
                <a:ea typeface="맑은 고딕"/>
              </a:rPr>
              <a:t>GPU </a:t>
            </a:r>
            <a:r>
              <a:rPr lang="ko-KR" altLang="en-US" dirty="0">
                <a:ea typeface="맑은 고딕"/>
              </a:rPr>
              <a:t>메모리에서 </a:t>
            </a:r>
            <a:r>
              <a:rPr lang="en-US" altLang="ko-KR" dirty="0">
                <a:ea typeface="맑은 고딕"/>
              </a:rPr>
              <a:t>CPU </a:t>
            </a:r>
            <a:r>
              <a:rPr lang="ko-KR" altLang="en-US" dirty="0">
                <a:ea typeface="맑은 고딕"/>
              </a:rPr>
              <a:t>메모리로 </a:t>
            </a:r>
            <a:r>
              <a:rPr lang="ko-KR" altLang="en-US" dirty="0" err="1">
                <a:ea typeface="맑은 고딕"/>
              </a:rPr>
              <a:t>텐서를</a:t>
            </a:r>
            <a:r>
              <a:rPr lang="ko-KR" altLang="en-US" dirty="0">
                <a:ea typeface="맑은 고딕"/>
              </a:rPr>
              <a:t> 오프로드하고 연산이 일어나기 전에 </a:t>
            </a:r>
            <a:r>
              <a:rPr lang="en-US" altLang="ko-KR" dirty="0">
                <a:ea typeface="맑은 고딕"/>
              </a:rPr>
              <a:t>CPU </a:t>
            </a:r>
            <a:r>
              <a:rPr lang="ko-KR" altLang="en-US" dirty="0">
                <a:ea typeface="맑은 고딕"/>
              </a:rPr>
              <a:t>메모리에서 </a:t>
            </a:r>
            <a:r>
              <a:rPr lang="en-US" altLang="ko-KR" dirty="0">
                <a:ea typeface="맑은 고딕"/>
              </a:rPr>
              <a:t>GPU </a:t>
            </a:r>
            <a:r>
              <a:rPr lang="ko-KR" altLang="en-US" dirty="0">
                <a:ea typeface="맑은 고딕"/>
              </a:rPr>
              <a:t>메모리로 </a:t>
            </a:r>
            <a:r>
              <a:rPr lang="ko-KR" altLang="en-US" dirty="0" err="1">
                <a:ea typeface="맑은 고딕"/>
              </a:rPr>
              <a:t>텐서를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프리패칭하는</a:t>
            </a:r>
            <a:r>
              <a:rPr lang="ko-KR" altLang="en-US" dirty="0">
                <a:ea typeface="맑은 고딕"/>
              </a:rPr>
              <a:t> 기법을 사용합니다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하지만 여기서는 하나의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에서만 작동하도록 디자인 되었다는 문제가 있고</a:t>
            </a:r>
            <a:r>
              <a:rPr lang="en-US" altLang="ko-KR" dirty="0">
                <a:ea typeface="맑은 고딕"/>
              </a:rPr>
              <a:t>, CPU</a:t>
            </a:r>
            <a:r>
              <a:rPr lang="ko-KR" altLang="en-US" dirty="0">
                <a:ea typeface="맑은 고딕"/>
              </a:rPr>
              <a:t>의 메모리만 사용하고 </a:t>
            </a:r>
            <a:r>
              <a:rPr lang="en-US" altLang="ko-KR" dirty="0">
                <a:ea typeface="맑은 고딕"/>
              </a:rPr>
              <a:t>COMPUTE </a:t>
            </a:r>
            <a:r>
              <a:rPr lang="ko-KR" altLang="en-US" dirty="0">
                <a:ea typeface="맑은 고딕"/>
              </a:rPr>
              <a:t>능력은 사용하지 않는 다는 단점이 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204391164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854875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제로 오프로드는 앞서 </a:t>
            </a:r>
            <a:r>
              <a:rPr lang="ko-KR" altLang="en-US" dirty="0" err="1">
                <a:ea typeface="맑은 고딕"/>
              </a:rPr>
              <a:t>잇었던</a:t>
            </a:r>
            <a:r>
              <a:rPr lang="ko-KR" altLang="en-US" dirty="0">
                <a:ea typeface="맑은 고딕"/>
              </a:rPr>
              <a:t> 챌린지들을 모두 다 개선하였습니다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와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사이의 적절한 오프로드를 통해 </a:t>
            </a:r>
            <a:r>
              <a:rPr lang="en-US" altLang="ko-KR" dirty="0">
                <a:ea typeface="맑은 고딕"/>
              </a:rPr>
              <a:t>GPU </a:t>
            </a:r>
            <a:r>
              <a:rPr lang="ko-KR" altLang="en-US" dirty="0">
                <a:ea typeface="맑은 고딕"/>
              </a:rPr>
              <a:t>메모리 절약을 할 수 </a:t>
            </a:r>
            <a:r>
              <a:rPr lang="ko-KR" altLang="en-US" dirty="0" err="1">
                <a:ea typeface="맑은 고딕"/>
              </a:rPr>
              <a:t>잇었고</a:t>
            </a:r>
            <a:r>
              <a:rPr lang="en-US" altLang="ko-KR" dirty="0">
                <a:ea typeface="맑은 고딕"/>
              </a:rPr>
              <a:t>,</a:t>
            </a:r>
          </a:p>
          <a:p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와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의 역할이 분리되며 생긴 문제점을 </a:t>
            </a:r>
            <a:r>
              <a:rPr lang="ko-KR" altLang="en-US" dirty="0" err="1">
                <a:ea typeface="맑은 고딕"/>
              </a:rPr>
              <a:t>하이드하는</a:t>
            </a:r>
            <a:r>
              <a:rPr lang="ko-KR" altLang="en-US" dirty="0">
                <a:ea typeface="맑은 고딕"/>
              </a:rPr>
              <a:t> 방식으로 커뮤니케이션 양을 줄 </a:t>
            </a:r>
            <a:r>
              <a:rPr lang="ko-KR" altLang="en-US" dirty="0" err="1">
                <a:ea typeface="맑은 고딕"/>
              </a:rPr>
              <a:t>일수있었습니다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또한 아까 말씀드렸던 제로를 이용하여 하나의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가 아닌 여러가지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로 </a:t>
            </a:r>
            <a:r>
              <a:rPr lang="ko-KR" altLang="en-US" dirty="0" err="1">
                <a:ea typeface="맑은 고딕"/>
              </a:rPr>
              <a:t>스케일러블하게</a:t>
            </a:r>
            <a:r>
              <a:rPr lang="ko-KR" altLang="en-US" dirty="0">
                <a:ea typeface="맑은 고딕"/>
              </a:rPr>
              <a:t> 가능하게 </a:t>
            </a:r>
            <a:r>
              <a:rPr lang="ko-KR" altLang="en-US" dirty="0" err="1">
                <a:ea typeface="맑은 고딕"/>
              </a:rPr>
              <a:t>햇으며</a:t>
            </a:r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CPU </a:t>
            </a:r>
            <a:r>
              <a:rPr lang="ko-KR" altLang="en-US" dirty="0" err="1">
                <a:ea typeface="맑은 고딕"/>
              </a:rPr>
              <a:t>컴퓨테이션</a:t>
            </a:r>
            <a:r>
              <a:rPr lang="ko-KR" altLang="en-US" dirty="0">
                <a:ea typeface="맑은 고딕"/>
              </a:rPr>
              <a:t> 능력을</a:t>
            </a:r>
            <a:r>
              <a:rPr lang="en-US" altLang="ko-KR" dirty="0">
                <a:ea typeface="맑은 고딕"/>
              </a:rPr>
              <a:t>OPTIMIZATION</a:t>
            </a:r>
            <a:r>
              <a:rPr lang="ko-KR" altLang="en-US" dirty="0">
                <a:ea typeface="맑은 고딕"/>
              </a:rPr>
              <a:t>하여 </a:t>
            </a:r>
            <a:r>
              <a:rPr lang="en-US" altLang="ko-KR" dirty="0">
                <a:ea typeface="맑은 고딕"/>
              </a:rPr>
              <a:t>CPU </a:t>
            </a:r>
            <a:r>
              <a:rPr lang="ko-KR" altLang="en-US" dirty="0" err="1">
                <a:ea typeface="맑은 고딕"/>
              </a:rPr>
              <a:t>컴퓨트</a:t>
            </a:r>
            <a:r>
              <a:rPr lang="ko-KR" altLang="en-US" dirty="0">
                <a:ea typeface="맑은 고딕"/>
              </a:rPr>
              <a:t> 타임이 </a:t>
            </a:r>
            <a:r>
              <a:rPr lang="ko-KR" altLang="en-US" dirty="0" err="1">
                <a:ea typeface="맑은 고딕"/>
              </a:rPr>
              <a:t>바틀넥이</a:t>
            </a:r>
            <a:r>
              <a:rPr lang="ko-KR" altLang="en-US" dirty="0">
                <a:ea typeface="맑은 고딕"/>
              </a:rPr>
              <a:t> 되는 것을 막았습니다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312865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제로 오프로드를 사용하면 크게 </a:t>
            </a:r>
            <a:r>
              <a:rPr lang="en-US" altLang="ko-KR" dirty="0">
                <a:ea typeface="맑은 고딕"/>
              </a:rPr>
              <a:t>3</a:t>
            </a:r>
            <a:r>
              <a:rPr lang="ko-KR" altLang="en-US" dirty="0">
                <a:ea typeface="맑은 고딕"/>
              </a:rPr>
              <a:t>가지의 이점이 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첫번째는 효율성 측면입니다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하나의 </a:t>
            </a:r>
            <a:r>
              <a:rPr lang="en-US" altLang="ko-KR" dirty="0">
                <a:ea typeface="맑은 고딕"/>
              </a:rPr>
              <a:t>V100 GPU</a:t>
            </a:r>
            <a:r>
              <a:rPr lang="ko-KR" altLang="en-US" dirty="0">
                <a:ea typeface="맑은 고딕"/>
              </a:rPr>
              <a:t>에서 </a:t>
            </a:r>
            <a:r>
              <a:rPr lang="en-US" altLang="ko-KR" dirty="0">
                <a:ea typeface="맑은 고딕"/>
              </a:rPr>
              <a:t>40 </a:t>
            </a:r>
            <a:r>
              <a:rPr lang="ko-KR" altLang="en-US" dirty="0" err="1">
                <a:ea typeface="맑은 고딕"/>
              </a:rPr>
              <a:t>테라플롭스의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쓰루풋을</a:t>
            </a:r>
            <a:r>
              <a:rPr lang="ko-KR" altLang="en-US" dirty="0">
                <a:ea typeface="맑은 고딕"/>
              </a:rPr>
              <a:t> 유지하며 </a:t>
            </a:r>
            <a:r>
              <a:rPr lang="en-US" altLang="ko-KR" dirty="0">
                <a:ea typeface="맑은 고딕"/>
              </a:rPr>
              <a:t>13B </a:t>
            </a:r>
            <a:r>
              <a:rPr lang="ko-KR" altLang="en-US" dirty="0">
                <a:ea typeface="맑은 고딕"/>
              </a:rPr>
              <a:t>파라미터를 가진 모델을 학습하는 것이 아니고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두번째는 확장성 측면 입니다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 err="1">
                <a:ea typeface="맑은 고딕"/>
              </a:rPr>
              <a:t>멀티플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에서 거의 </a:t>
            </a:r>
            <a:r>
              <a:rPr lang="en-US" altLang="ko-KR" dirty="0">
                <a:ea typeface="맑은 고딕"/>
              </a:rPr>
              <a:t>PERFECT</a:t>
            </a:r>
            <a:r>
              <a:rPr lang="ko-KR" altLang="en-US" dirty="0">
                <a:ea typeface="맑은 고딕"/>
              </a:rPr>
              <a:t>한 선형적인 스피드업을 가능하게 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또한 모델의 </a:t>
            </a:r>
            <a:r>
              <a:rPr lang="en-US" altLang="ko-KR" dirty="0">
                <a:ea typeface="맑은 고딕"/>
              </a:rPr>
              <a:t>REFACTORING </a:t>
            </a:r>
            <a:r>
              <a:rPr lang="ko-KR" altLang="en-US" dirty="0">
                <a:ea typeface="맑은 고딕"/>
              </a:rPr>
              <a:t>과정도 </a:t>
            </a:r>
            <a:r>
              <a:rPr lang="ko-KR" altLang="en-US" dirty="0" err="1">
                <a:ea typeface="맑은 고딕"/>
              </a:rPr>
              <a:t>필요하지않도록</a:t>
            </a:r>
            <a:r>
              <a:rPr lang="ko-KR" altLang="en-US" dirty="0">
                <a:ea typeface="맑은 고딕"/>
              </a:rPr>
              <a:t> 했습니다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975245823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제로 오프로드에서는 </a:t>
            </a:r>
            <a:r>
              <a:rPr lang="en-US" altLang="ko-KR" dirty="0">
                <a:ea typeface="맑은 고딕"/>
              </a:rPr>
              <a:t>OPTIMAL OFFLOAD </a:t>
            </a:r>
            <a:r>
              <a:rPr lang="ko-KR" altLang="en-US" dirty="0">
                <a:ea typeface="맑은 고딕"/>
              </a:rPr>
              <a:t>전략을 짜기 위해서 </a:t>
            </a:r>
            <a:r>
              <a:rPr lang="en-US" altLang="ko-KR" dirty="0">
                <a:ea typeface="맑은 고딕"/>
              </a:rPr>
              <a:t>DATA FLOW </a:t>
            </a:r>
            <a:r>
              <a:rPr lang="ko-KR" altLang="en-US" dirty="0">
                <a:ea typeface="맑은 고딕"/>
              </a:rPr>
              <a:t>그래프를 모델링하였습니다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동그라미는 </a:t>
            </a:r>
            <a:r>
              <a:rPr lang="ko-KR" altLang="en-US" dirty="0" err="1">
                <a:ea typeface="맑은 고딕"/>
              </a:rPr>
              <a:t>모델스테이트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직사각형은 </a:t>
            </a:r>
            <a:r>
              <a:rPr lang="ko-KR" altLang="en-US" dirty="0" err="1">
                <a:ea typeface="맑은 고딕"/>
              </a:rPr>
              <a:t>컴퓨테이션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저 숫자는 토탈 데이터 볼륨입니다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오프로드 전략은 크게 </a:t>
            </a:r>
            <a:r>
              <a:rPr lang="en-US" altLang="ko-KR" dirty="0">
                <a:ea typeface="맑은 고딕"/>
              </a:rPr>
              <a:t>3</a:t>
            </a:r>
            <a:r>
              <a:rPr lang="ko-KR" altLang="en-US" dirty="0">
                <a:ea typeface="맑은 고딕"/>
              </a:rPr>
              <a:t>가지인데요</a:t>
            </a:r>
            <a:endParaRPr lang="en-US" altLang="ko-KR" dirty="0">
              <a:ea typeface="맑은 고딕"/>
            </a:endParaRP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Limiting CPU computation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Minimizing Communication Volume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Maximizing Memory Savings</a:t>
            </a:r>
          </a:p>
          <a:p>
            <a:pPr lvl="1" defTabSz="914400"/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입니다</a:t>
            </a: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3489290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>
                <a:ea typeface="맑은 고딕"/>
              </a:rPr>
              <a:t>쓰루풋의</a:t>
            </a:r>
            <a:r>
              <a:rPr lang="ko-KR" altLang="en-US" dirty="0">
                <a:ea typeface="맑은 고딕"/>
              </a:rPr>
              <a:t> 관점에서 보면 </a:t>
            </a:r>
            <a:r>
              <a:rPr lang="en-US" altLang="ko-KR" dirty="0" err="1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는 당연히 </a:t>
            </a:r>
            <a:r>
              <a:rPr lang="en-US" altLang="ko-KR" dirty="0" err="1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 비해서 느립니다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그래서 많은 </a:t>
            </a:r>
            <a:r>
              <a:rPr lang="ko-KR" altLang="en-US" dirty="0" err="1">
                <a:ea typeface="맑은 고딕"/>
              </a:rPr>
              <a:t>컴퓨테이션을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 err="1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에 무지성으로 </a:t>
            </a:r>
            <a:r>
              <a:rPr lang="ko-KR" altLang="en-US" dirty="0" err="1">
                <a:ea typeface="맑은 고딕"/>
              </a:rPr>
              <a:t>오프로드하면</a:t>
            </a:r>
            <a:r>
              <a:rPr lang="ko-KR" altLang="en-US" dirty="0">
                <a:ea typeface="맑은 고딕"/>
              </a:rPr>
              <a:t> 좋은 결과를 </a:t>
            </a:r>
            <a:r>
              <a:rPr lang="ko-KR" altLang="en-US" dirty="0" err="1">
                <a:ea typeface="맑은 고딕"/>
              </a:rPr>
              <a:t>얻을수없습니다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그래서 이들은 </a:t>
            </a:r>
            <a:r>
              <a:rPr lang="ko-KR" altLang="en-US" dirty="0" err="1">
                <a:ea typeface="맑은 고딕"/>
              </a:rPr>
              <a:t>컴퓨트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컴플렉시티를</a:t>
            </a:r>
            <a:r>
              <a:rPr lang="ko-KR" altLang="en-US" dirty="0">
                <a:ea typeface="맑은 고딕"/>
              </a:rPr>
              <a:t> 계산하였습니다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M</a:t>
            </a:r>
            <a:r>
              <a:rPr lang="ko-KR" altLang="en-US" dirty="0">
                <a:ea typeface="맑은 고딕"/>
              </a:rPr>
              <a:t>은 모델 사이즈고 </a:t>
            </a:r>
            <a:r>
              <a:rPr lang="en-US" altLang="ko-KR" dirty="0">
                <a:ea typeface="맑은 고딕"/>
              </a:rPr>
              <a:t>B</a:t>
            </a:r>
            <a:r>
              <a:rPr lang="ko-KR" altLang="en-US" dirty="0">
                <a:ea typeface="맑은 고딕"/>
              </a:rPr>
              <a:t>는 효과적인 배치의 사이즈 입니다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 err="1">
                <a:ea typeface="맑은 고딕"/>
              </a:rPr>
              <a:t>컴퓨트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컴플렉시티를</a:t>
            </a:r>
            <a:r>
              <a:rPr lang="ko-KR" altLang="en-US" dirty="0">
                <a:ea typeface="맑은 고딕"/>
              </a:rPr>
              <a:t> 분석한 결과 포워드 </a:t>
            </a:r>
            <a:r>
              <a:rPr lang="ko-KR" altLang="en-US" dirty="0" err="1">
                <a:ea typeface="맑은 고딕"/>
              </a:rPr>
              <a:t>백워드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프로파에기션의</a:t>
            </a:r>
            <a:r>
              <a:rPr lang="ko-KR" altLang="en-US" dirty="0">
                <a:ea typeface="맑은 고딕"/>
              </a:rPr>
              <a:t> 경우에는 복잡도가 </a:t>
            </a:r>
            <a:r>
              <a:rPr lang="en-US" altLang="ko-KR" dirty="0">
                <a:ea typeface="맑은 고딕"/>
              </a:rPr>
              <a:t>O(MB)</a:t>
            </a:r>
            <a:r>
              <a:rPr lang="ko-KR" altLang="en-US" dirty="0">
                <a:ea typeface="맑은 고딕"/>
              </a:rPr>
              <a:t>였습니다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높은 </a:t>
            </a:r>
            <a:r>
              <a:rPr lang="ko-KR" altLang="en-US" dirty="0" err="1">
                <a:ea typeface="맑은 고딕"/>
              </a:rPr>
              <a:t>컴플렉시티이기</a:t>
            </a:r>
            <a:r>
              <a:rPr lang="ko-KR" altLang="en-US" dirty="0">
                <a:ea typeface="맑은 고딕"/>
              </a:rPr>
              <a:t> 대문에 </a:t>
            </a:r>
            <a:r>
              <a:rPr lang="en-US" altLang="ko-KR" dirty="0">
                <a:ea typeface="맑은 고딕"/>
              </a:rPr>
              <a:t>SINGLE SUPER NODE</a:t>
            </a:r>
            <a:r>
              <a:rPr lang="ko-KR" altLang="en-US" dirty="0">
                <a:ea typeface="맑은 고딕"/>
              </a:rPr>
              <a:t>라는 것으로 재구성을 한 후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 </a:t>
            </a:r>
            <a:r>
              <a:rPr lang="ko-KR" altLang="en-US" dirty="0" err="1">
                <a:ea typeface="맑은 고딕"/>
              </a:rPr>
              <a:t>할당을합니다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 err="1">
                <a:ea typeface="맑은 고딕"/>
              </a:rPr>
              <a:t>컴퓨트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컴플렉시티가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O(MB)</a:t>
            </a:r>
            <a:r>
              <a:rPr lang="ko-KR" altLang="en-US" dirty="0">
                <a:ea typeface="맑은 고딕"/>
              </a:rPr>
              <a:t>보다 낮은 것은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로 하는 것이 아마 더 효과적인 방법일 것입니다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웨이트 업데이트와 같은 것들이 </a:t>
            </a:r>
            <a:r>
              <a:rPr lang="en-US" altLang="ko-KR" dirty="0">
                <a:ea typeface="맑은 고딕"/>
              </a:rPr>
              <a:t>O(M)</a:t>
            </a:r>
            <a:r>
              <a:rPr lang="ko-KR" altLang="en-US" dirty="0">
                <a:ea typeface="맑은 고딕"/>
              </a:rPr>
              <a:t>이라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로 </a:t>
            </a:r>
            <a:r>
              <a:rPr lang="ko-KR" altLang="en-US" dirty="0" err="1">
                <a:ea typeface="맑은 고딕"/>
              </a:rPr>
              <a:t>할당될수있을겁니다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에 </a:t>
            </a:r>
            <a:r>
              <a:rPr lang="ko-KR" altLang="en-US" dirty="0" err="1">
                <a:ea typeface="맑은 고딕"/>
              </a:rPr>
              <a:t>어떤것이</a:t>
            </a:r>
            <a:r>
              <a:rPr lang="ko-KR" altLang="en-US" dirty="0">
                <a:ea typeface="맑은 고딕"/>
              </a:rPr>
              <a:t> 할당되는지는 이후 슬라이드에서 더 </a:t>
            </a:r>
            <a:r>
              <a:rPr lang="ko-KR" altLang="en-US" dirty="0" err="1">
                <a:ea typeface="맑은 고딕"/>
              </a:rPr>
              <a:t>설명드리겠습니다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78886114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39553152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가장 먼저 이슈는 </a:t>
            </a:r>
            <a:r>
              <a:rPr lang="en-US" altLang="ko-KR" dirty="0">
                <a:ea typeface="맑은 고딕"/>
              </a:rPr>
              <a:t>P16</a:t>
            </a:r>
            <a:r>
              <a:rPr lang="ko-KR" altLang="en-US" dirty="0">
                <a:ea typeface="맑은 고딕"/>
              </a:rPr>
              <a:t>을 어디에 할당할 것인가에 대한 것인데 </a:t>
            </a:r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p16</a:t>
            </a:r>
            <a:r>
              <a:rPr lang="ko-KR" altLang="en-US" dirty="0">
                <a:ea typeface="맑은 고딕"/>
              </a:rPr>
              <a:t>이 </a:t>
            </a:r>
            <a:r>
              <a:rPr lang="en-US" altLang="ko-KR" dirty="0">
                <a:ea typeface="맑은 고딕"/>
              </a:rPr>
              <a:t>FWD-BWD Super </a:t>
            </a:r>
            <a:r>
              <a:rPr lang="ko-KR" altLang="en-US" dirty="0">
                <a:ea typeface="맑은 고딕"/>
              </a:rPr>
              <a:t>노드와 동일한 장치에 할당하였습니다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즉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 같이 할당을 하여 </a:t>
            </a:r>
            <a:r>
              <a:rPr lang="ko-KR" altLang="en-US" dirty="0" err="1">
                <a:ea typeface="맑은 고딕"/>
              </a:rPr>
              <a:t>통신량을</a:t>
            </a:r>
            <a:r>
              <a:rPr lang="ko-KR" altLang="en-US" dirty="0">
                <a:ea typeface="맑은 고딕"/>
              </a:rPr>
              <a:t> 줄였습니다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만약 이 두 노드를 분리한다면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통신 볼륨은 최소 </a:t>
            </a:r>
            <a:r>
              <a:rPr lang="en-US" altLang="ko-KR" dirty="0">
                <a:ea typeface="맑은 고딕"/>
              </a:rPr>
              <a:t>4M</a:t>
            </a:r>
            <a:r>
              <a:rPr lang="ko-KR" altLang="en-US" dirty="0">
                <a:ea typeface="맑은 고딕"/>
              </a:rPr>
              <a:t>에서 </a:t>
            </a:r>
            <a:r>
              <a:rPr lang="en-US" altLang="ko-KR" dirty="0">
                <a:ea typeface="맑은 고딕"/>
              </a:rPr>
              <a:t>6M</a:t>
            </a:r>
            <a:r>
              <a:rPr lang="ko-KR" altLang="en-US" dirty="0">
                <a:ea typeface="맑은 고딕"/>
              </a:rPr>
              <a:t>으로 증가합니다 </a:t>
            </a:r>
            <a:r>
              <a:rPr lang="en-US" altLang="ko-KR" dirty="0">
                <a:ea typeface="맑은 고딕"/>
              </a:rPr>
              <a:t>(4M + 2M = 6M).</a:t>
            </a: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4M: p16</a:t>
            </a:r>
            <a:r>
              <a:rPr lang="ko-KR" altLang="en-US" dirty="0">
                <a:ea typeface="맑은 고딕"/>
              </a:rPr>
              <a:t>과 </a:t>
            </a:r>
            <a:r>
              <a:rPr lang="en-US" altLang="ko-KR" dirty="0">
                <a:ea typeface="맑은 고딕"/>
              </a:rPr>
              <a:t>FWD-BWD Super </a:t>
            </a:r>
            <a:r>
              <a:rPr lang="ko-KR" altLang="en-US" dirty="0">
                <a:ea typeface="맑은 고딕"/>
              </a:rPr>
              <a:t>노드 간의 가중치 </a:t>
            </a:r>
            <a:r>
              <a:rPr lang="en-US" altLang="ko-KR" dirty="0">
                <a:ea typeface="맑은 고딕"/>
              </a:rPr>
              <a:t>(edge weight)</a:t>
            </a:r>
            <a:r>
              <a:rPr lang="ko-KR" altLang="en-US" dirty="0">
                <a:ea typeface="맑은 고딕"/>
              </a:rPr>
              <a:t>를 의미합니다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이 두 노드를 동일한 장치 </a:t>
            </a:r>
            <a:r>
              <a:rPr lang="en-US" altLang="ko-KR" dirty="0">
                <a:ea typeface="맑은 고딕"/>
              </a:rPr>
              <a:t>(</a:t>
            </a:r>
            <a:r>
              <a:rPr lang="ko-KR" altLang="en-US" dirty="0">
                <a:ea typeface="맑은 고딕"/>
              </a:rPr>
              <a:t>예</a:t>
            </a:r>
            <a:r>
              <a:rPr lang="en-US" altLang="ko-KR" dirty="0">
                <a:ea typeface="맑은 고딕"/>
              </a:rPr>
              <a:t>: GPU)</a:t>
            </a:r>
            <a:r>
              <a:rPr lang="ko-KR" altLang="en-US" dirty="0">
                <a:ea typeface="맑은 고딕"/>
              </a:rPr>
              <a:t>에 할당하면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통신 볼륨을 </a:t>
            </a:r>
            <a:r>
              <a:rPr lang="en-US" altLang="ko-KR" dirty="0">
                <a:ea typeface="맑은 고딕"/>
              </a:rPr>
              <a:t>4M</a:t>
            </a:r>
            <a:r>
              <a:rPr lang="ko-KR" altLang="en-US" dirty="0">
                <a:ea typeface="맑은 고딕"/>
              </a:rPr>
              <a:t>으로 최소화할 수 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2M: fp32 </a:t>
            </a:r>
            <a:r>
              <a:rPr lang="ko-KR" altLang="en-US" dirty="0">
                <a:ea typeface="맑은 고딕"/>
              </a:rPr>
              <a:t>모델 상태와 그것의 생산자</a:t>
            </a:r>
            <a:r>
              <a:rPr lang="en-US" altLang="ko-KR" dirty="0">
                <a:ea typeface="맑은 고딕"/>
              </a:rPr>
              <a:t>(producer) </a:t>
            </a:r>
            <a:r>
              <a:rPr lang="ko-KR" altLang="en-US" dirty="0">
                <a:ea typeface="맑은 고딕"/>
              </a:rPr>
              <a:t>및 소비자</a:t>
            </a:r>
            <a:r>
              <a:rPr lang="en-US" altLang="ko-KR" dirty="0">
                <a:ea typeface="맑은 고딕"/>
              </a:rPr>
              <a:t>(consumer) </a:t>
            </a:r>
            <a:r>
              <a:rPr lang="ko-KR" altLang="en-US" dirty="0">
                <a:ea typeface="맑은 고딕"/>
              </a:rPr>
              <a:t>노드 간의 최소 가중치</a:t>
            </a:r>
            <a:r>
              <a:rPr lang="en-US" altLang="ko-KR" dirty="0">
                <a:ea typeface="맑은 고딕"/>
              </a:rPr>
              <a:t>(edge weight)</a:t>
            </a:r>
            <a:r>
              <a:rPr lang="ko-KR" altLang="en-US" dirty="0">
                <a:ea typeface="맑은 고딕"/>
              </a:rPr>
              <a:t>를 의미합니다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92634568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또한 </a:t>
            </a:r>
            <a:r>
              <a:rPr lang="en-US" altLang="ko-KR" dirty="0">
                <a:ea typeface="맑은 고딕"/>
              </a:rPr>
              <a:t>FLOAT2HAT</a:t>
            </a:r>
            <a:r>
              <a:rPr lang="ko-KR" altLang="en-US" dirty="0">
                <a:ea typeface="맑은 고딕"/>
              </a:rPr>
              <a:t>연산과 </a:t>
            </a:r>
            <a:r>
              <a:rPr lang="en-US" altLang="ko-KR" dirty="0">
                <a:ea typeface="맑은 고딕"/>
              </a:rPr>
              <a:t>PARAM UPDATE</a:t>
            </a:r>
            <a:r>
              <a:rPr lang="ko-KR" altLang="en-US" dirty="0">
                <a:ea typeface="맑은 고딕"/>
              </a:rPr>
              <a:t>에 대한 부분을 동일한 노드에 할당하여 모델 상태와 그 상태를 사용하는 연산이 동일한 노드에서 사용하도록 하였습니다</a:t>
            </a:r>
            <a:r>
              <a:rPr lang="en-US" altLang="ko-KR" dirty="0">
                <a:ea typeface="맑은 고딕"/>
              </a:rPr>
              <a:t>. 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***</a:t>
            </a:r>
            <a:r>
              <a:rPr lang="ko-KR" altLang="en-US" dirty="0" err="1">
                <a:ea typeface="맑은 고딕"/>
              </a:rPr>
              <a:t>수정중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43132542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또한 </a:t>
            </a:r>
            <a:r>
              <a:rPr lang="en-US" altLang="ko-KR" dirty="0">
                <a:ea typeface="맑은 고딕"/>
              </a:rPr>
              <a:t>FLOAT2HAT</a:t>
            </a:r>
            <a:r>
              <a:rPr lang="ko-KR" altLang="en-US" dirty="0">
                <a:ea typeface="맑은 고딕"/>
              </a:rPr>
              <a:t>연산과 </a:t>
            </a:r>
            <a:r>
              <a:rPr lang="en-US" altLang="ko-KR" dirty="0">
                <a:ea typeface="맑은 고딕"/>
              </a:rPr>
              <a:t>PARAM UPDATE</a:t>
            </a:r>
            <a:r>
              <a:rPr lang="ko-KR" altLang="en-US" dirty="0">
                <a:ea typeface="맑은 고딕"/>
              </a:rPr>
              <a:t>에 대한 부분을 동일한 노드에 할당하여 모델 상태와 그 상태를 사용하는 연산이 동일한 노드에서 사용하도록 하였습니다</a:t>
            </a:r>
            <a:r>
              <a:rPr lang="en-US" altLang="ko-KR" dirty="0">
                <a:ea typeface="맑은 고딕"/>
              </a:rPr>
              <a:t>. </a:t>
            </a: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163263825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625894102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##GPU</a:t>
            </a:r>
            <a:r>
              <a:rPr lang="ko-KR" altLang="en-US" dirty="0">
                <a:ea typeface="맑은 고딕"/>
              </a:rPr>
              <a:t>에서 </a:t>
            </a:r>
            <a:r>
              <a:rPr lang="ko-KR" altLang="en-US" dirty="0" err="1">
                <a:ea typeface="맑은 고딕"/>
              </a:rPr>
              <a:t>연산된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gradient FP16</a:t>
            </a:r>
            <a:r>
              <a:rPr lang="ko-KR" altLang="en-US" dirty="0">
                <a:ea typeface="맑은 고딕"/>
              </a:rPr>
              <a:t>를 </a:t>
            </a:r>
            <a:r>
              <a:rPr lang="en-US" altLang="ko-KR" dirty="0">
                <a:ea typeface="맑은 고딕"/>
              </a:rPr>
              <a:t>GPU </a:t>
            </a:r>
            <a:r>
              <a:rPr lang="ko-KR" altLang="en-US" dirty="0">
                <a:ea typeface="맑은 고딕"/>
              </a:rPr>
              <a:t>에서 </a:t>
            </a:r>
            <a:r>
              <a:rPr lang="en-US" altLang="ko-KR" dirty="0">
                <a:ea typeface="맑은 고딕"/>
              </a:rPr>
              <a:t>CPU Memory</a:t>
            </a:r>
            <a:r>
              <a:rPr lang="ko-KR" altLang="en-US" dirty="0">
                <a:ea typeface="맑은 고딕"/>
              </a:rPr>
              <a:t>로 전달함 </a:t>
            </a:r>
            <a:r>
              <a:rPr lang="en-US" altLang="ko-KR" dirty="0">
                <a:ea typeface="맑은 고딕"/>
              </a:rPr>
              <a:t>(Transferring</a:t>
            </a:r>
            <a:r>
              <a:rPr lang="ko-KR" altLang="en-US" dirty="0">
                <a:ea typeface="맑은 고딕"/>
              </a:rPr>
              <a:t>이 </a:t>
            </a:r>
            <a:r>
              <a:rPr lang="en-US" altLang="ko-KR" dirty="0">
                <a:ea typeface="맑은 고딕"/>
              </a:rPr>
              <a:t>backward propagation</a:t>
            </a:r>
            <a:r>
              <a:rPr lang="ko-KR" altLang="en-US" dirty="0">
                <a:ea typeface="맑은 고딕"/>
              </a:rPr>
              <a:t>과 함께 중첩되어 </a:t>
            </a:r>
            <a:r>
              <a:rPr lang="en-US" altLang="ko-KR" dirty="0">
                <a:ea typeface="맑은 고딕"/>
              </a:rPr>
              <a:t>comm. cost</a:t>
            </a:r>
            <a:r>
              <a:rPr lang="ko-KR" altLang="en-US" dirty="0">
                <a:ea typeface="맑은 고딕"/>
              </a:rPr>
              <a:t>가 숨겨지는 것이 가능함</a:t>
            </a:r>
            <a:r>
              <a:rPr lang="en-US" altLang="ko-KR" dirty="0">
                <a:ea typeface="맑은 고딕"/>
              </a:rPr>
              <a:t>)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에서 포워드 </a:t>
            </a:r>
            <a:r>
              <a:rPr lang="ko-KR" altLang="en-US" dirty="0" err="1">
                <a:ea typeface="맑은 고딕"/>
              </a:rPr>
              <a:t>백워드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하는동안</a:t>
            </a:r>
            <a:r>
              <a:rPr lang="ko-KR" altLang="en-US" dirty="0">
                <a:ea typeface="맑은 고딕"/>
              </a:rPr>
              <a:t> 먼저 계산된 </a:t>
            </a:r>
            <a:r>
              <a:rPr lang="ko-KR" altLang="en-US" dirty="0" err="1">
                <a:ea typeface="맑은 고딕"/>
              </a:rPr>
              <a:t>그레디언트부터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로 보내서 </a:t>
            </a:r>
            <a:r>
              <a:rPr lang="en-US" altLang="ko-KR" dirty="0">
                <a:ea typeface="맑은 고딕"/>
              </a:rPr>
              <a:t>COMPUATION</a:t>
            </a:r>
            <a:r>
              <a:rPr lang="ko-KR" altLang="en-US" dirty="0">
                <a:ea typeface="맑은 고딕"/>
              </a:rPr>
              <a:t>과 커뮤니케이션을 </a:t>
            </a:r>
            <a:r>
              <a:rPr lang="ko-KR" altLang="en-US" dirty="0" err="1">
                <a:ea typeface="맑은 고딕"/>
              </a:rPr>
              <a:t>오버랩하죠</a:t>
            </a:r>
            <a:endParaRPr lang="en-US" altLang="ko-KR" dirty="0">
              <a:ea typeface="맑은 고딕"/>
            </a:endParaRPr>
          </a:p>
          <a:p>
            <a:r>
              <a:rPr lang="ko-KR" altLang="en-US" dirty="0" err="1">
                <a:ea typeface="맑은 고딕"/>
              </a:rPr>
              <a:t>그레디언트가</a:t>
            </a:r>
            <a:r>
              <a:rPr lang="ko-KR" altLang="en-US" dirty="0">
                <a:ea typeface="맑은 고딕"/>
              </a:rPr>
              <a:t> 다 도착을 하면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는 </a:t>
            </a:r>
            <a:r>
              <a:rPr lang="en-US" altLang="ko-KR" dirty="0">
                <a:ea typeface="맑은 고딕"/>
              </a:rPr>
              <a:t>parameter FP32</a:t>
            </a:r>
            <a:r>
              <a:rPr lang="ko-KR" altLang="en-US" dirty="0">
                <a:ea typeface="맑은 고딕"/>
              </a:rPr>
              <a:t>를 업데이트를 실행합니다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업데이트 된 부분 </a:t>
            </a:r>
            <a:r>
              <a:rPr lang="ko-KR" altLang="en-US" dirty="0" err="1">
                <a:ea typeface="맑은 고딕"/>
              </a:rPr>
              <a:t>부터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FP32 → FP16 </a:t>
            </a:r>
            <a:r>
              <a:rPr lang="ko-KR" altLang="en-US" dirty="0">
                <a:ea typeface="맑은 고딕"/>
              </a:rPr>
              <a:t>변환 후 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로 보냅니다</a:t>
            </a:r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760842859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멀티 </a:t>
            </a:r>
            <a:r>
              <a:rPr lang="en-US" altLang="ko-KR" dirty="0" err="1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들로 확장을 </a:t>
            </a:r>
            <a:r>
              <a:rPr lang="ko-KR" altLang="en-US" dirty="0" err="1">
                <a:ea typeface="맑은 고딕"/>
              </a:rPr>
              <a:t>할때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제로오프로드가</a:t>
            </a:r>
            <a:r>
              <a:rPr lang="ko-KR" altLang="en-US" dirty="0">
                <a:ea typeface="맑은 고딕"/>
              </a:rPr>
              <a:t> 가지는 특징이 </a:t>
            </a:r>
            <a:r>
              <a:rPr lang="ko-KR" altLang="en-US" dirty="0" err="1">
                <a:ea typeface="맑은 고딕"/>
              </a:rPr>
              <a:t>무엇이냐에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관한것입니다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가장 먼저 </a:t>
            </a:r>
            <a:r>
              <a:rPr lang="ko-KR" altLang="en-US" dirty="0" err="1">
                <a:ea typeface="맑은 고딕"/>
              </a:rPr>
              <a:t>제로오프로드는</a:t>
            </a:r>
            <a:r>
              <a:rPr lang="ko-KR" altLang="en-US" dirty="0">
                <a:ea typeface="맑은 고딕"/>
              </a:rPr>
              <a:t> 제로 스테이지 </a:t>
            </a:r>
            <a:r>
              <a:rPr lang="en-US" altLang="ko-KR" dirty="0">
                <a:ea typeface="맑은 고딕"/>
              </a:rPr>
              <a:t>2</a:t>
            </a:r>
            <a:r>
              <a:rPr lang="ko-KR" altLang="en-US" dirty="0">
                <a:ea typeface="맑은 고딕"/>
              </a:rPr>
              <a:t>에 </a:t>
            </a:r>
            <a:r>
              <a:rPr lang="ko-KR" altLang="en-US" dirty="0" err="1">
                <a:ea typeface="맑은 고딕"/>
              </a:rPr>
              <a:t>조금전</a:t>
            </a:r>
            <a:r>
              <a:rPr lang="ko-KR" altLang="en-US" dirty="0">
                <a:ea typeface="맑은 고딕"/>
              </a:rPr>
              <a:t> 보여드렸던 </a:t>
            </a:r>
            <a:r>
              <a:rPr lang="ko-KR" altLang="en-US" dirty="0" err="1">
                <a:ea typeface="맑은 고딕"/>
              </a:rPr>
              <a:t>제로포드로드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스트레이티지를</a:t>
            </a:r>
            <a:r>
              <a:rPr lang="ko-KR" altLang="en-US" dirty="0">
                <a:ea typeface="맑은 고딕"/>
              </a:rPr>
              <a:t> 결합한 것인데요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en-US" altLang="ko-KR" dirty="0">
                <a:ea typeface="맑은 고딕"/>
              </a:rPr>
              <a:t>100</a:t>
            </a:r>
            <a:r>
              <a:rPr lang="ko-KR" altLang="en-US" dirty="0">
                <a:ea typeface="맑은 고딕"/>
              </a:rPr>
              <a:t>개의 넘는 </a:t>
            </a:r>
            <a:r>
              <a:rPr lang="en-US" altLang="ko-KR" dirty="0" err="1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로도 </a:t>
            </a:r>
            <a:r>
              <a:rPr lang="ko-KR" altLang="en-US" dirty="0" err="1">
                <a:ea typeface="맑은 고딕"/>
              </a:rPr>
              <a:t>스켈일</a:t>
            </a:r>
            <a:r>
              <a:rPr lang="ko-KR" altLang="en-US" dirty="0">
                <a:ea typeface="맑은 고딕"/>
              </a:rPr>
              <a:t> 이 </a:t>
            </a:r>
            <a:r>
              <a:rPr lang="ko-KR" altLang="en-US" dirty="0" err="1">
                <a:ea typeface="맑은 고딕"/>
              </a:rPr>
              <a:t>간으했습니다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여기 작게 보이는 부분이 </a:t>
            </a:r>
            <a:r>
              <a:rPr lang="ko-KR" altLang="en-US" dirty="0" err="1">
                <a:ea typeface="맑은 고딕"/>
              </a:rPr>
              <a:t>잇을수있는데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이 부분은 </a:t>
            </a:r>
            <a:r>
              <a:rPr lang="ko-KR" altLang="en-US" dirty="0" err="1">
                <a:ea typeface="맑은 고딕"/>
              </a:rPr>
              <a:t>그레디언트를</a:t>
            </a:r>
            <a:r>
              <a:rPr lang="ko-KR" altLang="en-US" dirty="0">
                <a:ea typeface="맑은 고딕"/>
              </a:rPr>
              <a:t> 잠깐 </a:t>
            </a:r>
            <a:r>
              <a:rPr lang="ko-KR" altLang="en-US" dirty="0" err="1">
                <a:ea typeface="맑은 고딕"/>
              </a:rPr>
              <a:t>홀드하는</a:t>
            </a:r>
            <a:r>
              <a:rPr lang="ko-KR" altLang="en-US" dirty="0">
                <a:ea typeface="맑은 고딕"/>
              </a:rPr>
              <a:t> 역할로만 사용한다고 합니다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16513583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여기서의 핵심은 오프로딩을 하기전에 </a:t>
            </a:r>
            <a:r>
              <a:rPr lang="ko-KR" altLang="en-US" dirty="0" err="1">
                <a:ea typeface="맑은 고딕"/>
              </a:rPr>
              <a:t>파티셔닝을</a:t>
            </a:r>
            <a:r>
              <a:rPr lang="ko-KR" altLang="en-US" dirty="0">
                <a:ea typeface="맑은 고딕"/>
              </a:rPr>
              <a:t> 한다는 것인데요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그렇게 되면 각 </a:t>
            </a:r>
            <a:r>
              <a:rPr lang="en-US" altLang="ko-KR" dirty="0" err="1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들은 일부 서브셋만 담당을 하게 </a:t>
            </a:r>
            <a:r>
              <a:rPr lang="ko-KR" altLang="en-US" dirty="0" err="1">
                <a:ea typeface="맑은 고딕"/>
              </a:rPr>
              <a:t>되는거고</a:t>
            </a:r>
            <a:r>
              <a:rPr lang="en-US" altLang="ko-KR" dirty="0">
                <a:ea typeface="맑은 고딕"/>
              </a:rPr>
              <a:t>, GPU</a:t>
            </a:r>
            <a:r>
              <a:rPr lang="ko-KR" altLang="en-US" dirty="0">
                <a:ea typeface="맑은 고딕"/>
              </a:rPr>
              <a:t>와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의 커뮤니케이션 볼륨은 항상 동일합니다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en-US" altLang="ko-KR" dirty="0">
                <a:ea typeface="맑은 고딕"/>
              </a:rPr>
              <a:t> GPU </a:t>
            </a:r>
            <a:r>
              <a:rPr lang="ko-KR" altLang="en-US" dirty="0">
                <a:ea typeface="맑은 고딕"/>
              </a:rPr>
              <a:t>수만큼 나누면 되니까요</a:t>
            </a:r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279553509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CPU </a:t>
            </a:r>
            <a:r>
              <a:rPr lang="ko-KR" altLang="en-US" dirty="0">
                <a:ea typeface="맑은 고딕"/>
              </a:rPr>
              <a:t>자원이 동시에 사용되어 단일 가중치 업데이트를 공동으로 계산합니다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결과적으로 </a:t>
            </a:r>
            <a:r>
              <a:rPr lang="en-US" altLang="ko-KR" dirty="0">
                <a:ea typeface="맑은 고딕"/>
              </a:rPr>
              <a:t>CPU </a:t>
            </a:r>
            <a:r>
              <a:rPr lang="ko-KR" altLang="en-US" dirty="0">
                <a:ea typeface="맑은 고딕"/>
              </a:rPr>
              <a:t>업데이트 시간은 데이터 병렬 처리가 증가함에 따라 감소합니다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왜냐하면 </a:t>
            </a:r>
            <a:r>
              <a:rPr lang="en-US" altLang="ko-KR" dirty="0">
                <a:ea typeface="맑은 고딕"/>
              </a:rPr>
              <a:t>CPU </a:t>
            </a:r>
            <a:r>
              <a:rPr lang="ko-KR" altLang="en-US" dirty="0">
                <a:ea typeface="맑은 고딕"/>
              </a:rPr>
              <a:t>계산 자원이 계산 노드 수의 증가와 함께 선형적으로 증가하기 </a:t>
            </a:r>
            <a:r>
              <a:rPr lang="ko-KR" altLang="en-US" dirty="0" err="1">
                <a:ea typeface="맑은 고딕"/>
              </a:rPr>
              <a:t>때문입니</a:t>
            </a:r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519393496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1435633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에서 병목을 </a:t>
            </a:r>
            <a:r>
              <a:rPr lang="ko-KR" altLang="en-US" dirty="0" err="1">
                <a:ea typeface="맑은 고딕"/>
              </a:rPr>
              <a:t>일으킬수가</a:t>
            </a:r>
            <a:r>
              <a:rPr lang="ko-KR" altLang="en-US" dirty="0">
                <a:ea typeface="맑은 고딕"/>
              </a:rPr>
              <a:t> 있으니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여기서는 두가지 방법을 제안합니다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첫번째는 최적화된 </a:t>
            </a:r>
            <a:r>
              <a:rPr lang="en-US" altLang="ko-KR" dirty="0" err="1">
                <a:ea typeface="맑은 고딕"/>
              </a:rPr>
              <a:t>cpu</a:t>
            </a:r>
            <a:r>
              <a:rPr lang="en-US" altLang="ko-KR" dirty="0">
                <a:ea typeface="맑은 고딕"/>
              </a:rPr>
              <a:t> optimizer</a:t>
            </a:r>
            <a:r>
              <a:rPr lang="ko-KR" altLang="en-US" dirty="0">
                <a:ea typeface="맑은 고딕"/>
              </a:rPr>
              <a:t>를 구현하여 기존 </a:t>
            </a:r>
            <a:r>
              <a:rPr lang="en-US" altLang="ko-KR" dirty="0" err="1">
                <a:ea typeface="맑은 고딕"/>
              </a:rPr>
              <a:t>cpu</a:t>
            </a:r>
            <a:r>
              <a:rPr lang="en-US" altLang="ko-KR" dirty="0">
                <a:ea typeface="맑은 고딕"/>
              </a:rPr>
              <a:t> </a:t>
            </a:r>
            <a:r>
              <a:rPr lang="en-US" altLang="ko-KR" dirty="0" err="1">
                <a:ea typeface="맑은 고딕"/>
              </a:rPr>
              <a:t>adam</a:t>
            </a:r>
            <a:r>
              <a:rPr lang="ko-KR" altLang="en-US" dirty="0">
                <a:ea typeface="맑은 고딕"/>
              </a:rPr>
              <a:t>보다도 </a:t>
            </a:r>
            <a:r>
              <a:rPr lang="en-US" altLang="ko-KR" dirty="0">
                <a:ea typeface="맑은 고딕"/>
              </a:rPr>
              <a:t>6</a:t>
            </a:r>
            <a:r>
              <a:rPr lang="ko-KR" altLang="en-US" dirty="0">
                <a:ea typeface="맑은 고딕"/>
              </a:rPr>
              <a:t>배 빠른 방식을 제안했고요</a:t>
            </a:r>
            <a:endParaRPr lang="en-US" altLang="ko-KR" dirty="0">
              <a:ea typeface="맑은 고딕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ea typeface="맑은 고딕"/>
              </a:rPr>
              <a:t>두번째는 </a:t>
            </a:r>
            <a:r>
              <a:rPr lang="ko-KR" altLang="en-US" dirty="0" err="1">
                <a:ea typeface="맑은 고딕"/>
              </a:rPr>
              <a:t>원스탭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DPU</a:t>
            </a:r>
            <a:r>
              <a:rPr lang="ko-KR" altLang="en-US" dirty="0">
                <a:ea typeface="맑은 고딕"/>
              </a:rPr>
              <a:t>라는 것을 사용했습니다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 err="1">
                <a:ea typeface="맑은 고딕"/>
              </a:rPr>
              <a:t>컴퓨ㅠ테이션</a:t>
            </a:r>
            <a:r>
              <a:rPr lang="ko-KR" altLang="en-US" dirty="0">
                <a:ea typeface="맑은 고딕"/>
              </a:rPr>
              <a:t> 오버헤드를 </a:t>
            </a:r>
            <a:r>
              <a:rPr lang="en-US" altLang="ko-KR" dirty="0">
                <a:ea typeface="맑은 고딕"/>
              </a:rPr>
              <a:t>JIDE</a:t>
            </a:r>
            <a:r>
              <a:rPr lang="ko-KR" altLang="en-US" dirty="0">
                <a:ea typeface="맑은 고딕"/>
              </a:rPr>
              <a:t>하기 위해 파라미터 업데이트를 한 </a:t>
            </a:r>
            <a:r>
              <a:rPr lang="ko-KR" altLang="en-US" dirty="0" err="1">
                <a:ea typeface="맑은 고딕"/>
              </a:rPr>
              <a:t>스탭씩</a:t>
            </a:r>
            <a:r>
              <a:rPr lang="ko-KR" altLang="en-US" dirty="0">
                <a:ea typeface="맑은 고딕"/>
              </a:rPr>
              <a:t> 지연시켜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 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와 </a:t>
            </a:r>
            <a:r>
              <a:rPr lang="en-US" altLang="ko-KR" dirty="0">
                <a:ea typeface="맑은 고딕"/>
              </a:rPr>
              <a:t>GPU </a:t>
            </a:r>
            <a:r>
              <a:rPr lang="ko-KR" altLang="en-US" dirty="0" err="1">
                <a:ea typeface="맑은 고딕"/>
              </a:rPr>
              <a:t>컴퓨테이션</a:t>
            </a:r>
            <a:r>
              <a:rPr lang="ko-KR" altLang="en-US" dirty="0">
                <a:ea typeface="맑은 고딕"/>
              </a:rPr>
              <a:t> 타임을 </a:t>
            </a:r>
            <a:r>
              <a:rPr lang="en-US" altLang="ko-KR" dirty="0">
                <a:ea typeface="맑은 고딕"/>
              </a:rPr>
              <a:t>OVERLAP</a:t>
            </a:r>
            <a:r>
              <a:rPr lang="ko-KR" altLang="en-US" dirty="0">
                <a:ea typeface="맑은 고딕"/>
              </a:rPr>
              <a:t>하는 방식을 사용합니다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근데 한 </a:t>
            </a:r>
            <a:r>
              <a:rPr lang="ko-KR" altLang="en-US" dirty="0" err="1">
                <a:ea typeface="맑은 고딕"/>
              </a:rPr>
              <a:t>스탭씩</a:t>
            </a:r>
            <a:r>
              <a:rPr lang="ko-KR" altLang="en-US" dirty="0">
                <a:ea typeface="맑은 고딕"/>
              </a:rPr>
              <a:t> 파라미터 업데이트를 하게 되면 </a:t>
            </a:r>
            <a:r>
              <a:rPr lang="ko-KR" altLang="en-US" dirty="0" err="1">
                <a:ea typeface="맑은 고딕"/>
              </a:rPr>
              <a:t>컨벌전스는</a:t>
            </a:r>
            <a:r>
              <a:rPr lang="ko-KR" altLang="en-US" dirty="0">
                <a:ea typeface="맑은 고딕"/>
              </a:rPr>
              <a:t> 제대로 하는지에 대한 이슈가 </a:t>
            </a:r>
            <a:r>
              <a:rPr lang="ko-KR" altLang="en-US" dirty="0" err="1">
                <a:ea typeface="맑은 고딕"/>
              </a:rPr>
              <a:t>있을수</a:t>
            </a:r>
            <a:r>
              <a:rPr lang="ko-KR" altLang="en-US" dirty="0">
                <a:ea typeface="맑은 고딕"/>
              </a:rPr>
              <a:t> 있는데요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52935758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2017 </a:t>
            </a:r>
            <a:r>
              <a:rPr lang="ko-KR" altLang="en-US" dirty="0" err="1">
                <a:ea typeface="맑은 고딕"/>
              </a:rPr>
              <a:t>어텐션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기반 </a:t>
            </a:r>
            <a:r>
              <a:rPr lang="en-US" altLang="ko-KR" dirty="0">
                <a:ea typeface="맑은 고딕"/>
              </a:rPr>
              <a:t>DL</a:t>
            </a:r>
            <a:r>
              <a:rPr lang="ko-KR" altLang="en-US" dirty="0">
                <a:ea typeface="맑은 고딕"/>
              </a:rPr>
              <a:t>이 등장한 이래로 </a:t>
            </a:r>
            <a:r>
              <a:rPr lang="en-US" altLang="ko-KR" dirty="0">
                <a:ea typeface="맑은 고딕"/>
              </a:rPr>
              <a:t>DL </a:t>
            </a:r>
            <a:r>
              <a:rPr lang="ko-KR" altLang="en-US" dirty="0">
                <a:ea typeface="맑은 고딕"/>
              </a:rPr>
              <a:t>모델의 사이즈는 굉장히 빠르</a:t>
            </a:r>
            <a:r>
              <a:rPr lang="en-US" altLang="ko-KR" dirty="0">
                <a:ea typeface="맑은 고딕"/>
              </a:rPr>
              <a:t>,</a:t>
            </a:r>
            <a:r>
              <a:rPr lang="ko-KR" altLang="en-US" dirty="0">
                <a:ea typeface="맑은 고딕"/>
              </a:rPr>
              <a:t>게 증가했습니다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2018</a:t>
            </a:r>
            <a:r>
              <a:rPr lang="ko-KR" altLang="en-US" dirty="0">
                <a:ea typeface="맑은 고딕"/>
              </a:rPr>
              <a:t>년 </a:t>
            </a:r>
            <a:r>
              <a:rPr lang="en-US" altLang="ko-KR" dirty="0">
                <a:ea typeface="맑은 고딕"/>
              </a:rPr>
              <a:t>BERT</a:t>
            </a:r>
            <a:r>
              <a:rPr lang="ko-KR" altLang="en-US" dirty="0">
                <a:ea typeface="맑은 고딕"/>
              </a:rPr>
              <a:t>의 경우 파라미터의 수가 </a:t>
            </a:r>
            <a:r>
              <a:rPr lang="en-US" altLang="ko-KR" dirty="0">
                <a:ea typeface="맑은 고딕"/>
              </a:rPr>
              <a:t>300M</a:t>
            </a:r>
            <a:r>
              <a:rPr lang="ko-KR" altLang="en-US" dirty="0">
                <a:ea typeface="맑은 고딕"/>
              </a:rPr>
              <a:t>이었고 </a:t>
            </a:r>
            <a:r>
              <a:rPr lang="en-US" altLang="ko-KR" dirty="0">
                <a:ea typeface="맑은 고딕"/>
              </a:rPr>
              <a:t>2019</a:t>
            </a:r>
            <a:r>
              <a:rPr lang="ko-KR" altLang="en-US" dirty="0">
                <a:ea typeface="맑은 고딕"/>
              </a:rPr>
              <a:t>년의 </a:t>
            </a:r>
            <a:r>
              <a:rPr lang="en-US" altLang="ko-KR" dirty="0">
                <a:ea typeface="맑은 고딕"/>
              </a:rPr>
              <a:t>GPT2</a:t>
            </a:r>
            <a:r>
              <a:rPr lang="ko-KR" altLang="en-US" dirty="0">
                <a:ea typeface="맑은 고딕"/>
              </a:rPr>
              <a:t>에서는 </a:t>
            </a:r>
            <a:r>
              <a:rPr lang="en-US" altLang="ko-KR" dirty="0">
                <a:ea typeface="맑은 고딕"/>
              </a:rPr>
              <a:t>1.5B</a:t>
            </a:r>
            <a:r>
              <a:rPr lang="ko-KR" altLang="en-US" dirty="0">
                <a:ea typeface="맑은 고딕"/>
              </a:rPr>
              <a:t>이었으나 최근에 나온 </a:t>
            </a:r>
            <a:r>
              <a:rPr lang="en-US" altLang="ko-KR" dirty="0">
                <a:ea typeface="맑은 고딕"/>
              </a:rPr>
              <a:t>GPT3</a:t>
            </a:r>
            <a:r>
              <a:rPr lang="ko-KR" altLang="en-US" dirty="0">
                <a:ea typeface="맑은 고딕"/>
              </a:rPr>
              <a:t>는 </a:t>
            </a:r>
            <a:r>
              <a:rPr lang="en-US" altLang="ko-KR" dirty="0">
                <a:ea typeface="맑은 고딕"/>
              </a:rPr>
              <a:t>175B</a:t>
            </a:r>
            <a:r>
              <a:rPr lang="ko-KR" altLang="en-US" dirty="0">
                <a:ea typeface="맑은 고딕"/>
              </a:rPr>
              <a:t>의 파라미터 수를 가지고 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이러한 추세는 미래에도 적용될 것이라고 예상된다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이런 문제를 해결하기 위해 모델 </a:t>
            </a:r>
            <a:r>
              <a:rPr lang="ko-KR" altLang="en-US" dirty="0" err="1">
                <a:ea typeface="맑은 고딕"/>
              </a:rPr>
              <a:t>페럴리즘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파이프라인 </a:t>
            </a:r>
            <a:r>
              <a:rPr lang="ko-KR" altLang="en-US" dirty="0" err="1">
                <a:ea typeface="맑은 고딕"/>
              </a:rPr>
              <a:t>페럴리즘</a:t>
            </a:r>
            <a:r>
              <a:rPr lang="en-US" altLang="ko-KR" dirty="0">
                <a:ea typeface="맑은 고딕"/>
              </a:rPr>
              <a:t>,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zero</a:t>
            </a:r>
            <a:r>
              <a:rPr lang="ko-KR" altLang="en-US" dirty="0">
                <a:ea typeface="맑은 고딕"/>
              </a:rPr>
              <a:t> 등 여러 테크닉들이 제시되었다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43370699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>
                <a:ea typeface="맑은 고딕"/>
              </a:rPr>
              <a:t>가장먼저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CPU </a:t>
            </a:r>
            <a:r>
              <a:rPr lang="ko-KR" altLang="en-US" dirty="0" err="1">
                <a:ea typeface="맑은 고딕"/>
              </a:rPr>
              <a:t>옵티마이저</a:t>
            </a:r>
            <a:r>
              <a:rPr lang="ko-KR" altLang="en-US" dirty="0">
                <a:ea typeface="맑은 고딕"/>
              </a:rPr>
              <a:t> 구현 방법입니다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고도로 </a:t>
            </a:r>
            <a:r>
              <a:rPr lang="ko-KR" altLang="en-US" dirty="0" err="1">
                <a:ea typeface="맑은 고딕"/>
              </a:rPr>
              <a:t>병렬화된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CPU </a:t>
            </a:r>
            <a:r>
              <a:rPr lang="ko-KR" altLang="en-US" dirty="0" err="1">
                <a:ea typeface="맑은 고딕"/>
              </a:rPr>
              <a:t>옵티마이저</a:t>
            </a:r>
            <a:r>
              <a:rPr lang="ko-KR" altLang="en-US" dirty="0">
                <a:ea typeface="맑은 고딕"/>
              </a:rPr>
              <a:t> 구현을 하기 위해 다음과 같은 </a:t>
            </a:r>
            <a:r>
              <a:rPr lang="en-US" altLang="ko-KR" dirty="0">
                <a:ea typeface="맑은 고딕"/>
              </a:rPr>
              <a:t>3</a:t>
            </a:r>
            <a:r>
              <a:rPr lang="ko-KR" altLang="en-US" dirty="0">
                <a:ea typeface="맑은 고딕"/>
              </a:rPr>
              <a:t>가지 </a:t>
            </a:r>
            <a:r>
              <a:rPr lang="ko-KR" altLang="en-US" dirty="0" err="1">
                <a:ea typeface="맑은 고딕"/>
              </a:rPr>
              <a:t>ㅂ아식을</a:t>
            </a:r>
            <a:r>
              <a:rPr lang="ko-KR" altLang="en-US" dirty="0">
                <a:ea typeface="맑은 고딕"/>
              </a:rPr>
              <a:t> 사용하였습니다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CPU </a:t>
            </a:r>
            <a:r>
              <a:rPr lang="ko-KR" altLang="en-US" dirty="0" err="1">
                <a:ea typeface="맑은 고딕"/>
              </a:rPr>
              <a:t>아키에서</a:t>
            </a:r>
            <a:r>
              <a:rPr lang="ko-KR" altLang="en-US" dirty="0">
                <a:ea typeface="맑은 고딕"/>
              </a:rPr>
              <a:t> 지원하는 하드웨어 병렬성을 활용하기 위해 </a:t>
            </a:r>
            <a:r>
              <a:rPr lang="en-US" altLang="ko-KR" dirty="0">
                <a:ea typeface="맑은 고딕"/>
              </a:rPr>
              <a:t>SIMD </a:t>
            </a:r>
            <a:r>
              <a:rPr lang="ko-KR" altLang="en-US" dirty="0">
                <a:ea typeface="맑은 고딕"/>
              </a:rPr>
              <a:t>명령어를 사용하였고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명령어 수준에서의 병렬성을 증가 시키기 위해 </a:t>
            </a:r>
            <a:r>
              <a:rPr lang="en-US" altLang="ko-KR" dirty="0">
                <a:ea typeface="맑은 고딕"/>
              </a:rPr>
              <a:t>LOOP </a:t>
            </a:r>
            <a:r>
              <a:rPr lang="ko-KR" altLang="en-US" dirty="0" err="1">
                <a:ea typeface="맑은 고딕"/>
              </a:rPr>
              <a:t>언롤링을</a:t>
            </a:r>
            <a:r>
              <a:rPr lang="ko-KR" altLang="en-US" dirty="0">
                <a:ea typeface="맑은 고딕"/>
              </a:rPr>
              <a:t> 사용하였고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에서 멀티코어나 멀티 스레드를 병렬적으로 활용하기 위해 </a:t>
            </a:r>
            <a:r>
              <a:rPr lang="en-US" altLang="ko-KR" dirty="0">
                <a:ea typeface="맑은 고딕"/>
              </a:rPr>
              <a:t>OMP </a:t>
            </a:r>
            <a:r>
              <a:rPr lang="ko-KR" altLang="en-US" dirty="0">
                <a:ea typeface="맑은 고딕"/>
              </a:rPr>
              <a:t>멀티 </a:t>
            </a:r>
            <a:r>
              <a:rPr lang="ko-KR" altLang="en-US" dirty="0" err="1">
                <a:ea typeface="맑은 고딕"/>
              </a:rPr>
              <a:t>쓰레딩을</a:t>
            </a:r>
            <a:r>
              <a:rPr lang="ko-KR" altLang="en-US" dirty="0">
                <a:ea typeface="맑은 고딕"/>
              </a:rPr>
              <a:t> 사용하였습니다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CPU-Adam </a:t>
            </a:r>
            <a:r>
              <a:rPr lang="ko-KR" altLang="en-US" dirty="0" err="1">
                <a:ea typeface="맑은 고딕"/>
              </a:rPr>
              <a:t>옵티마이저</a:t>
            </a:r>
            <a:r>
              <a:rPr lang="ko-KR" altLang="en-US" dirty="0">
                <a:ea typeface="맑은 고딕"/>
              </a:rPr>
              <a:t> 외에도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우리는 타일 형태로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에서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로 </a:t>
            </a:r>
            <a:r>
              <a:rPr lang="en-US" altLang="ko-KR" dirty="0">
                <a:ea typeface="맑은 고딕"/>
              </a:rPr>
              <a:t>16FP </a:t>
            </a:r>
            <a:r>
              <a:rPr lang="ko-KR" altLang="en-US" dirty="0">
                <a:ea typeface="맑은 고딕"/>
              </a:rPr>
              <a:t>매개변수 복사를 구현합니다</a:t>
            </a:r>
            <a:r>
              <a:rPr lang="en-US" altLang="ko-KR" dirty="0">
                <a:ea typeface="맑은 고딕"/>
              </a:rPr>
              <a:t>(line 15). CPU</a:t>
            </a:r>
            <a:r>
              <a:rPr lang="ko-KR" altLang="en-US" dirty="0">
                <a:ea typeface="맑은 고딕"/>
              </a:rPr>
              <a:t>에서 </a:t>
            </a:r>
            <a:r>
              <a:rPr lang="en-US" altLang="ko-KR" dirty="0">
                <a:ea typeface="맑은 고딕"/>
              </a:rPr>
              <a:t>Adam </a:t>
            </a:r>
            <a:r>
              <a:rPr lang="ko-KR" altLang="en-US" dirty="0">
                <a:ea typeface="맑은 고딕"/>
              </a:rPr>
              <a:t>계산을 수행하는 동안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로 매개 변수를 복사하는 작업을 병렬로 수행할 수 있습니다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이를 통해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와 </a:t>
            </a:r>
            <a:r>
              <a:rPr lang="en-US" altLang="ko-KR" dirty="0">
                <a:ea typeface="맑은 고딕"/>
              </a:rPr>
              <a:t>GPU </a:t>
            </a:r>
            <a:r>
              <a:rPr lang="ko-KR" altLang="en-US" dirty="0">
                <a:ea typeface="맑은 고딕"/>
              </a:rPr>
              <a:t>연산이 동시에 이루어지므로 전체 훈련 과정의 효율성이 향상됩니다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05270222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>
                <a:ea typeface="맑은 고딕"/>
              </a:rPr>
              <a:t>옵티마이저를</a:t>
            </a:r>
            <a:r>
              <a:rPr lang="ko-KR" altLang="en-US" dirty="0">
                <a:ea typeface="맑은 고딕"/>
              </a:rPr>
              <a:t> 사용했음에도 병목현상이 </a:t>
            </a:r>
            <a:r>
              <a:rPr lang="ko-KR" altLang="en-US" dirty="0" err="1">
                <a:ea typeface="맑은 고딕"/>
              </a:rPr>
              <a:t>생길수</a:t>
            </a:r>
            <a:r>
              <a:rPr lang="ko-KR" altLang="en-US" dirty="0">
                <a:ea typeface="맑은 고딕"/>
              </a:rPr>
              <a:t> 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그래서 </a:t>
            </a:r>
            <a:r>
              <a:rPr lang="ko-KR" altLang="en-US" dirty="0" err="1">
                <a:ea typeface="맑은 고딕"/>
              </a:rPr>
              <a:t>원스탭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딜레이드</a:t>
            </a:r>
            <a:r>
              <a:rPr lang="ko-KR" altLang="en-US" dirty="0">
                <a:ea typeface="맑은 고딕"/>
              </a:rPr>
              <a:t> 파라미터 업데이트를 사용했는데요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*</a:t>
            </a:r>
            <a:r>
              <a:rPr lang="ko-KR" altLang="en-US" dirty="0" err="1">
                <a:ea typeface="맑은 고딕"/>
              </a:rPr>
              <a:t>스몰</a:t>
            </a:r>
            <a:r>
              <a:rPr lang="ko-KR" altLang="en-US" dirty="0">
                <a:ea typeface="맑은 고딕"/>
              </a:rPr>
              <a:t> 배치사이즈를 </a:t>
            </a:r>
            <a:r>
              <a:rPr lang="ko-KR" altLang="en-US" dirty="0" err="1">
                <a:ea typeface="맑은 고딕"/>
              </a:rPr>
              <a:t>가졋을때는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 err="1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의 성능이 완전히 활용되지 못하고 남아있는 상황에서 </a:t>
            </a:r>
            <a:r>
              <a:rPr lang="en-US" altLang="ko-KR" dirty="0" err="1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가 시간이 걸리는 경우가 </a:t>
            </a:r>
            <a:r>
              <a:rPr lang="ko-KR" altLang="en-US" dirty="0" err="1">
                <a:ea typeface="맑은 고딕"/>
              </a:rPr>
              <a:t>있을수있겠죠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그러면 병목현상이 생깁니다</a:t>
            </a:r>
            <a:r>
              <a:rPr lang="en-US" altLang="ko-KR" dirty="0">
                <a:ea typeface="맑은 고딕"/>
              </a:rPr>
              <a:t>. 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 err="1">
                <a:ea typeface="맑은 고딕"/>
              </a:rPr>
              <a:t>그레디언트</a:t>
            </a:r>
            <a:r>
              <a:rPr lang="ko-KR" altLang="en-US" dirty="0">
                <a:ea typeface="맑은 고딕"/>
              </a:rPr>
              <a:t> 체인지가 빠르게 </a:t>
            </a:r>
            <a:r>
              <a:rPr lang="ko-KR" altLang="en-US" dirty="0" err="1">
                <a:ea typeface="맑은 고딕"/>
              </a:rPr>
              <a:t>일어날수</a:t>
            </a:r>
            <a:r>
              <a:rPr lang="ko-KR" altLang="en-US" dirty="0">
                <a:ea typeface="맑은 고딕"/>
              </a:rPr>
              <a:t> 있어서 초기 트레이닝 과정에서의 안정성을 위해 </a:t>
            </a:r>
            <a:r>
              <a:rPr lang="en-US" altLang="ko-KR" dirty="0">
                <a:ea typeface="맑은 고딕"/>
              </a:rPr>
              <a:t>DPU</a:t>
            </a:r>
            <a:r>
              <a:rPr lang="ko-KR" altLang="en-US" dirty="0">
                <a:ea typeface="맑은 고딕"/>
              </a:rPr>
              <a:t>는 사용하지 않습니다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en-US" altLang="ko-KR" dirty="0">
                <a:ea typeface="맑은 고딕"/>
              </a:rPr>
              <a:t>STEP N</a:t>
            </a:r>
            <a:r>
              <a:rPr lang="ko-KR" altLang="en-US" dirty="0">
                <a:ea typeface="맑은 고딕"/>
              </a:rPr>
              <a:t>을 보면 </a:t>
            </a:r>
            <a:r>
              <a:rPr lang="en-US" altLang="ko-KR" dirty="0">
                <a:ea typeface="맑은 고딕"/>
              </a:rPr>
              <a:t>CPU optimizer</a:t>
            </a:r>
            <a:r>
              <a:rPr lang="ko-KR" altLang="en-US" dirty="0">
                <a:ea typeface="맑은 고딕"/>
              </a:rPr>
              <a:t>과정이 생략되어 </a:t>
            </a:r>
            <a:r>
              <a:rPr lang="en-US" altLang="ko-KR" dirty="0">
                <a:ea typeface="맑은 고딕"/>
              </a:rPr>
              <a:t>fp16 </a:t>
            </a:r>
            <a:r>
              <a:rPr lang="ko-KR" altLang="en-US" dirty="0">
                <a:ea typeface="맑은 고딕"/>
              </a:rPr>
              <a:t>파라미터 업데이트도 하지 않습니다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en-US" altLang="ko-KR" dirty="0">
                <a:ea typeface="맑은 고딕"/>
              </a:rPr>
              <a:t>N+1</a:t>
            </a:r>
            <a:r>
              <a:rPr lang="ko-KR" altLang="en-US" dirty="0">
                <a:ea typeface="맑은 고딕"/>
              </a:rPr>
              <a:t>에서는 </a:t>
            </a:r>
            <a:r>
              <a:rPr lang="ko-KR" altLang="en-US" dirty="0" err="1">
                <a:ea typeface="맑은 고딕"/>
              </a:rPr>
              <a:t>스탭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n</a:t>
            </a:r>
            <a:r>
              <a:rPr lang="ko-KR" altLang="en-US" dirty="0">
                <a:ea typeface="맑은 고딕"/>
              </a:rPr>
              <a:t>에서 얻은 </a:t>
            </a:r>
            <a:r>
              <a:rPr lang="ko-KR" altLang="en-US" dirty="0" err="1">
                <a:ea typeface="맑은 고딕"/>
              </a:rPr>
              <a:t>그레디언트로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 err="1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에서는 파라미터 업데이트를 </a:t>
            </a:r>
            <a:r>
              <a:rPr lang="en-US" altLang="ko-KR" dirty="0">
                <a:ea typeface="맑은 고딕"/>
              </a:rPr>
              <a:t>compute</a:t>
            </a:r>
            <a:r>
              <a:rPr lang="ko-KR" altLang="en-US" dirty="0">
                <a:ea typeface="맑은 고딕"/>
              </a:rPr>
              <a:t>하고 </a:t>
            </a:r>
            <a:endParaRPr lang="en-US" altLang="ko-KR" dirty="0">
              <a:ea typeface="맑은 고딕"/>
            </a:endParaRPr>
          </a:p>
          <a:p>
            <a:r>
              <a:rPr lang="en-US" altLang="ko-KR" dirty="0" err="1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에서는 </a:t>
            </a:r>
            <a:r>
              <a:rPr lang="ko-KR" altLang="en-US" dirty="0" err="1">
                <a:ea typeface="맑은 고딕"/>
              </a:rPr>
              <a:t>스탭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n-1</a:t>
            </a:r>
            <a:r>
              <a:rPr lang="ko-KR" altLang="en-US" dirty="0">
                <a:ea typeface="맑은 고딕"/>
              </a:rPr>
              <a:t>이후에 업데이트된 파라미터를 이용해서 포워드 </a:t>
            </a:r>
            <a:r>
              <a:rPr lang="ko-KR" altLang="en-US" dirty="0" err="1">
                <a:ea typeface="맑은 고딕"/>
              </a:rPr>
              <a:t>백워드</a:t>
            </a:r>
            <a:r>
              <a:rPr lang="ko-KR" altLang="en-US" dirty="0">
                <a:ea typeface="맑은 고딕"/>
              </a:rPr>
              <a:t> 패스를 진행합니다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이렇게 하면 </a:t>
            </a:r>
            <a:r>
              <a:rPr lang="en-US" altLang="ko-KR" dirty="0" err="1">
                <a:ea typeface="맑은 고딕"/>
              </a:rPr>
              <a:t>cpu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컴퓨테이션</a:t>
            </a:r>
            <a:r>
              <a:rPr lang="ko-KR" altLang="en-US" dirty="0">
                <a:ea typeface="맑은 고딕"/>
              </a:rPr>
              <a:t> 시간과 </a:t>
            </a:r>
            <a:r>
              <a:rPr lang="en-US" altLang="ko-KR" dirty="0" err="1">
                <a:ea typeface="맑은 고딕"/>
              </a:rPr>
              <a:t>gpu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컴퓨테이션</a:t>
            </a:r>
            <a:r>
              <a:rPr lang="ko-KR" altLang="en-US" dirty="0">
                <a:ea typeface="맑은 고딕"/>
              </a:rPr>
              <a:t> 시간을 </a:t>
            </a:r>
            <a:r>
              <a:rPr lang="ko-KR" altLang="en-US" dirty="0" err="1">
                <a:ea typeface="맑은 고딕"/>
              </a:rPr>
              <a:t>오버랩하는</a:t>
            </a:r>
            <a:r>
              <a:rPr lang="ko-KR" altLang="en-US" dirty="0">
                <a:ea typeface="맑은 고딕"/>
              </a:rPr>
              <a:t> 효과를 가지게 됩니다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와 </a:t>
            </a:r>
            <a:r>
              <a:rPr lang="en-US" altLang="ko-KR" dirty="0">
                <a:ea typeface="맑은 고딕"/>
              </a:rPr>
              <a:t>GPU </a:t>
            </a:r>
            <a:r>
              <a:rPr lang="ko-KR" altLang="en-US" dirty="0">
                <a:ea typeface="맑은 고딕"/>
              </a:rPr>
              <a:t>연산을 겹치게 하여 </a:t>
            </a:r>
            <a:r>
              <a:rPr lang="en-US" altLang="ko-KR" dirty="0">
                <a:ea typeface="맑은 고딕"/>
              </a:rPr>
              <a:t>CPU </a:t>
            </a:r>
            <a:r>
              <a:rPr lang="ko-KR" altLang="en-US" dirty="0">
                <a:ea typeface="맑은 고딕"/>
              </a:rPr>
              <a:t>연산 오버헤드를 숨깁니다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이렇게 하여 작은 배치 크기로 훈련 시에도 </a:t>
            </a:r>
            <a:r>
              <a:rPr lang="en-US" altLang="ko-KR" dirty="0">
                <a:ea typeface="맑은 고딕"/>
              </a:rPr>
              <a:t>CPU </a:t>
            </a:r>
            <a:r>
              <a:rPr lang="ko-KR" altLang="en-US" dirty="0">
                <a:ea typeface="맑은 고딕"/>
              </a:rPr>
              <a:t>병목 현상을 줄일 수 있습니다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63355740"/>
      </p:ext>
    </p:extLst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249751410"/>
      </p:ext>
    </p:extLst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퍼포먼스 측정을 위해서는 트랜스포머를 기반으로 한 모델들을 사용했고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트랜스포머의 블록들을 변화 시켜 </a:t>
            </a:r>
            <a:r>
              <a:rPr lang="ko-KR" altLang="en-US" dirty="0" err="1">
                <a:ea typeface="맑은 고딕"/>
              </a:rPr>
              <a:t>다른수의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PARAMETER</a:t>
            </a:r>
            <a:r>
              <a:rPr lang="ko-KR" altLang="en-US" dirty="0">
                <a:ea typeface="맑은 고딕"/>
              </a:rPr>
              <a:t>를 가진 모델들을 구했고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이게 충분하지 않으면 다른 </a:t>
            </a:r>
            <a:r>
              <a:rPr lang="ko-KR" altLang="en-US" dirty="0" err="1">
                <a:ea typeface="맑은 고딕"/>
              </a:rPr>
              <a:t>하이퍼</a:t>
            </a:r>
            <a:r>
              <a:rPr lang="ko-KR" altLang="en-US" dirty="0">
                <a:ea typeface="맑은 고딕"/>
              </a:rPr>
              <a:t> 파라미터 등을 조정하여 모델을 구성하였다고 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지연된 매개변수 업데이트와 같은 수렴 분석을 위해서는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우리는 </a:t>
            </a:r>
            <a:r>
              <a:rPr lang="en-US" altLang="ko-KR" dirty="0">
                <a:ea typeface="맑은 고딕"/>
              </a:rPr>
              <a:t>GPT-2 [19]</a:t>
            </a:r>
            <a:r>
              <a:rPr lang="ko-KR" altLang="en-US" dirty="0">
                <a:ea typeface="맑은 고딕"/>
              </a:rPr>
              <a:t>와 </a:t>
            </a:r>
            <a:r>
              <a:rPr lang="en-US" altLang="ko-KR" dirty="0">
                <a:ea typeface="맑은 고딕"/>
              </a:rPr>
              <a:t>BERT [6]</a:t>
            </a:r>
            <a:r>
              <a:rPr lang="ko-KR" altLang="en-US" dirty="0">
                <a:ea typeface="맑은 고딕"/>
              </a:rPr>
              <a:t>를 사용했습니다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리는 </a:t>
            </a:r>
            <a:r>
              <a:rPr lang="en-US" altLang="ko-KR" dirty="0">
                <a:ea typeface="맑은 고딕"/>
              </a:rPr>
              <a:t>BERT</a:t>
            </a:r>
            <a:r>
              <a:rPr lang="ko-KR" altLang="en-US" dirty="0">
                <a:ea typeface="맑은 고딕"/>
              </a:rPr>
              <a:t>를 </a:t>
            </a:r>
            <a:r>
              <a:rPr lang="en-US" altLang="ko-KR" dirty="0">
                <a:ea typeface="맑은 고딕"/>
              </a:rPr>
              <a:t>Stanford Question Answering Dataset (</a:t>
            </a:r>
            <a:r>
              <a:rPr lang="en-US" altLang="ko-KR" dirty="0" err="1">
                <a:ea typeface="맑은 고딕"/>
              </a:rPr>
              <a:t>SQuAD</a:t>
            </a:r>
            <a:r>
              <a:rPr lang="en-US" altLang="ko-KR" dirty="0">
                <a:ea typeface="맑은 고딕"/>
              </a:rPr>
              <a:t>) [1]</a:t>
            </a:r>
            <a:r>
              <a:rPr lang="ko-KR" altLang="en-US" dirty="0">
                <a:ea typeface="맑은 고딕"/>
              </a:rPr>
              <a:t>에서 </a:t>
            </a:r>
            <a:r>
              <a:rPr lang="en-US" altLang="ko-KR" dirty="0">
                <a:ea typeface="맑은 고딕"/>
              </a:rPr>
              <a:t>fine-tuning </a:t>
            </a:r>
            <a:r>
              <a:rPr lang="ko-KR" altLang="en-US" dirty="0">
                <a:ea typeface="맑은 고딕"/>
              </a:rPr>
              <a:t>하였습니다</a:t>
            </a:r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52232940"/>
      </p:ext>
    </p:extLst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베이스라인은 다음과 같습니다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50756526"/>
      </p:ext>
    </p:extLst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for maximizing the memory savings on</a:t>
            </a:r>
          </a:p>
          <a:p>
            <a:r>
              <a:rPr lang="en-US" altLang="ko-KR" dirty="0">
                <a:ea typeface="맑은 고딕"/>
              </a:rPr>
              <a:t>GPU by offloading expensive states such as optimizer states</a:t>
            </a:r>
          </a:p>
        </p:txBody>
      </p:sp>
    </p:spTree>
    <p:extLst>
      <p:ext uri="{BB962C8B-B14F-4D97-AF65-F5344CB8AC3E}">
        <p14:creationId xmlns:p14="http://schemas.microsoft.com/office/powerpoint/2010/main" val="2624936368"/>
      </p:ext>
    </p:extLst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사용하지 않는 레이어의 가중치를 </a:t>
            </a:r>
            <a:r>
              <a:rPr lang="en-US" altLang="ko-KR" dirty="0">
                <a:ea typeface="맑은 고딕"/>
              </a:rPr>
              <a:t>CPU </a:t>
            </a:r>
            <a:r>
              <a:rPr lang="ko-KR" altLang="en-US" dirty="0">
                <a:ea typeface="맑은 고딕"/>
              </a:rPr>
              <a:t>메모리로 자주 이동하여 더 큰 모델을 학습할 수 있습니다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962890065"/>
      </p:ext>
    </p:extLst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>
                <a:ea typeface="맑은 고딕"/>
              </a:rPr>
              <a:t>파이토치랑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L2L</a:t>
            </a:r>
            <a:r>
              <a:rPr lang="ko-KR" altLang="en-US" dirty="0">
                <a:ea typeface="맑은 고딕"/>
              </a:rPr>
              <a:t>의 퍼포먼스가 그대로인 이유는 하나의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에서만 설계된 이유도 있고</a:t>
            </a:r>
            <a:r>
              <a:rPr lang="en-US" altLang="ko-KR" dirty="0">
                <a:ea typeface="맑은 고딕"/>
              </a:rPr>
              <a:t>, DP</a:t>
            </a:r>
            <a:r>
              <a:rPr lang="ko-KR" altLang="en-US" dirty="0" err="1">
                <a:ea typeface="맑은 고딕"/>
              </a:rPr>
              <a:t>할때</a:t>
            </a:r>
            <a:r>
              <a:rPr lang="ko-KR" altLang="en-US" dirty="0">
                <a:ea typeface="맑은 고딕"/>
              </a:rPr>
              <a:t> 메모리 </a:t>
            </a:r>
            <a:r>
              <a:rPr lang="ko-KR" altLang="en-US" dirty="0" err="1">
                <a:ea typeface="맑은 고딕"/>
              </a:rPr>
              <a:t>리던던스를</a:t>
            </a:r>
            <a:r>
              <a:rPr lang="ko-KR" altLang="en-US" dirty="0">
                <a:ea typeface="맑은 고딕"/>
              </a:rPr>
              <a:t> 핸들링 할 수 없기 </a:t>
            </a:r>
            <a:r>
              <a:rPr lang="ko-KR" altLang="en-US" dirty="0" err="1">
                <a:ea typeface="맑은 고딕"/>
              </a:rPr>
              <a:t>떄문이다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4</a:t>
            </a:r>
            <a:r>
              <a:rPr lang="ko-KR" altLang="en-US" dirty="0">
                <a:ea typeface="맑은 고딕"/>
              </a:rPr>
              <a:t>개</a:t>
            </a:r>
            <a:r>
              <a:rPr lang="en-US" altLang="ko-KR" dirty="0">
                <a:ea typeface="맑은 고딕"/>
              </a:rPr>
              <a:t>, 16</a:t>
            </a:r>
            <a:r>
              <a:rPr lang="ko-KR" altLang="en-US" dirty="0">
                <a:ea typeface="맑은 고딕"/>
              </a:rPr>
              <a:t>개의 </a:t>
            </a:r>
            <a:r>
              <a:rPr lang="ko-KR" altLang="en-US" dirty="0" err="1">
                <a:ea typeface="맑은 고딕"/>
              </a:rPr>
              <a:t>멀티플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를 </a:t>
            </a:r>
            <a:r>
              <a:rPr lang="ko-KR" altLang="en-US" dirty="0" err="1">
                <a:ea typeface="맑은 고딕"/>
              </a:rPr>
              <a:t>가질때는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제로오프로드의</a:t>
            </a:r>
            <a:r>
              <a:rPr lang="ko-KR" altLang="en-US" dirty="0">
                <a:ea typeface="맑은 고딕"/>
              </a:rPr>
              <a:t> 성능이 제일 좋다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527090681"/>
      </p:ext>
    </p:extLst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2" defTabSz="914400"/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메가트론과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제로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2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는 </a:t>
            </a:r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멀티플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GPU 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사용을 하여 </a:t>
            </a:r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라지모델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트레이닝을 허용하지만 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15B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이 넘어가면 </a:t>
            </a:r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그닥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효과적이지 않다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lvl="2" defTabSz="914400"/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참고로 </a:t>
            </a:r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메가트론이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제로투보다도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더 큰 모델을 서포트 하는 이유는 </a:t>
            </a:r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제로투는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여전히 메모리 </a:t>
            </a:r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리던던시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문제를 가지고 있기 때문이다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.</a:t>
            </a:r>
          </a:p>
          <a:p>
            <a:pPr lvl="2" defTabSz="914400"/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이게 추측으로는 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OPTIMIZEER </a:t>
            </a:r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스테이트랑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그레디언트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스테이트만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ko-KR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파티셔닝을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하니까 파라미터 부분에서는 아직 있으니까</a:t>
            </a: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2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768015810"/>
      </p:ext>
    </p:extLst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 err="1">
                <a:ea typeface="맑은 고딕"/>
              </a:rPr>
              <a:t>제로오프로드는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L2L</a:t>
            </a:r>
            <a:r>
              <a:rPr lang="ko-KR" altLang="en-US" dirty="0">
                <a:ea typeface="맑은 고딕"/>
              </a:rPr>
              <a:t>에 비해 최대 </a:t>
            </a:r>
            <a:r>
              <a:rPr lang="en-US" altLang="ko-KR" dirty="0">
                <a:ea typeface="맑은 고딕"/>
              </a:rPr>
              <a:t>22%</a:t>
            </a:r>
            <a:r>
              <a:rPr lang="ko-KR" altLang="en-US" dirty="0">
                <a:ea typeface="맑은 고딕"/>
              </a:rPr>
              <a:t>더 높은 </a:t>
            </a:r>
            <a:r>
              <a:rPr lang="ko-KR" altLang="en-US" dirty="0" err="1">
                <a:ea typeface="맑은 고딕"/>
              </a:rPr>
              <a:t>쓰루풋을</a:t>
            </a:r>
            <a:r>
              <a:rPr lang="ko-KR" altLang="en-US" dirty="0">
                <a:ea typeface="맑은 고딕"/>
              </a:rPr>
              <a:t> 보여준다</a:t>
            </a:r>
            <a:r>
              <a:rPr lang="en-US" altLang="ko-KR" dirty="0">
                <a:ea typeface="맑은 고딕"/>
              </a:rPr>
              <a:t>. </a:t>
            </a:r>
          </a:p>
          <a:p>
            <a:r>
              <a:rPr lang="ko-KR" altLang="en-US" dirty="0">
                <a:ea typeface="맑은 고딕"/>
              </a:rPr>
              <a:t>두가지 이유가 있는데 하나는 커뮤니케이션 볼륨 측면에서 </a:t>
            </a:r>
            <a:r>
              <a:rPr lang="ko-KR" altLang="en-US" dirty="0" err="1">
                <a:ea typeface="맑은 고딕"/>
              </a:rPr>
              <a:t>제로오프로드가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7</a:t>
            </a:r>
            <a:r>
              <a:rPr lang="ko-KR" altLang="en-US" dirty="0">
                <a:ea typeface="맑은 고딕"/>
              </a:rPr>
              <a:t>배 정도 더 좋다는 것이고</a:t>
            </a:r>
            <a:endParaRPr lang="en-US" altLang="ko-KR" dirty="0">
              <a:ea typeface="맑은 고딕"/>
            </a:endParaRPr>
          </a:p>
          <a:p>
            <a:r>
              <a:rPr lang="ko-KR" altLang="en-US" dirty="0" err="1">
                <a:ea typeface="맑은 고딕"/>
              </a:rPr>
              <a:t>둡너째는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제로오프로드의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옵티마이저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스테이트에</a:t>
            </a:r>
            <a:r>
              <a:rPr lang="ko-KR" altLang="en-US" dirty="0">
                <a:ea typeface="맑은 고딕"/>
              </a:rPr>
              <a:t> 관한 파라미터 업데이트가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에서 일어나는데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기존 </a:t>
            </a:r>
            <a:r>
              <a:rPr lang="ko-KR" altLang="en-US" dirty="0" err="1">
                <a:ea typeface="맑은 고딕"/>
              </a:rPr>
              <a:t>파이토치에서</a:t>
            </a:r>
            <a:r>
              <a:rPr lang="ko-KR" altLang="en-US" dirty="0">
                <a:ea typeface="맑은 고딕"/>
              </a:rPr>
              <a:t> 실행되는 것에 비해 성능을 많이 개선 시켰다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물론 </a:t>
            </a:r>
            <a:r>
              <a:rPr lang="en-US" altLang="ko-KR" dirty="0">
                <a:ea typeface="맑은 고딕"/>
              </a:rPr>
              <a:t>L2L</a:t>
            </a:r>
            <a:r>
              <a:rPr lang="ko-KR" altLang="en-US" dirty="0">
                <a:ea typeface="맑은 고딕"/>
              </a:rPr>
              <a:t>은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에서 작업을 하기 때문에 절대적인 속도 자체는 느리지만 커뮤니케이션오버헤드까지 고려하면 </a:t>
            </a:r>
            <a:r>
              <a:rPr lang="en-US" altLang="ko-KR" dirty="0">
                <a:ea typeface="맑은 고딕"/>
              </a:rPr>
              <a:t>L2L</a:t>
            </a:r>
            <a:r>
              <a:rPr lang="ko-KR" altLang="en-US" dirty="0">
                <a:ea typeface="맑은 고딕"/>
              </a:rPr>
              <a:t>의 전체적인 성능은 느리다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OOM</a:t>
            </a:r>
            <a:r>
              <a:rPr lang="ko-KR" altLang="en-US" dirty="0">
                <a:ea typeface="맑은 고딕"/>
              </a:rPr>
              <a:t>문제로 </a:t>
            </a:r>
            <a:r>
              <a:rPr lang="ko-KR" altLang="en-US" dirty="0" err="1">
                <a:ea typeface="맑은 고딕"/>
              </a:rPr>
              <a:t>메가트론이랑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제로투는</a:t>
            </a:r>
            <a:r>
              <a:rPr lang="ko-KR" altLang="en-US" dirty="0">
                <a:ea typeface="맑은 고딕"/>
              </a:rPr>
              <a:t> 불가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592318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이런 다양한 테크닉들이 제시되었음에도 불구하고 여러가지 챌린지들이 있었다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ea typeface="맑은 고딕"/>
              </a:rPr>
              <a:t>사용자가 원래 작성한 모델 구조나 코드를 변경해야 </a:t>
            </a:r>
            <a:r>
              <a:rPr lang="ko-KR" altLang="en-US" dirty="0" err="1">
                <a:ea typeface="맑은 고딕"/>
              </a:rPr>
              <a:t>하는문제</a:t>
            </a:r>
            <a:endParaRPr lang="en-US" altLang="ko-KR" dirty="0">
              <a:ea typeface="맑은 고딕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ea typeface="맑은 고딕"/>
              </a:rPr>
              <a:t>오직 </a:t>
            </a:r>
            <a:r>
              <a:rPr lang="en-US" altLang="ko-KR" dirty="0" err="1">
                <a:ea typeface="맑은 고딕"/>
              </a:rPr>
              <a:t>cpu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메모리만 사용한다는 문제</a:t>
            </a:r>
            <a:endParaRPr lang="en-US" altLang="ko-KR" dirty="0">
              <a:ea typeface="맑은 고딕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ea typeface="맑은 고딕"/>
              </a:rPr>
              <a:t>하나의 </a:t>
            </a:r>
            <a:r>
              <a:rPr lang="en-US" altLang="ko-KR" dirty="0">
                <a:ea typeface="맑은 고딕"/>
              </a:rPr>
              <a:t>single </a:t>
            </a:r>
            <a:r>
              <a:rPr lang="en-US" altLang="ko-KR" dirty="0" err="1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에서만 작동하도록 디자인한 </a:t>
            </a:r>
            <a:r>
              <a:rPr lang="ko-KR" altLang="en-US" dirty="0" err="1">
                <a:ea typeface="맑은 고딕"/>
              </a:rPr>
              <a:t>ㅁ누제</a:t>
            </a:r>
            <a:endParaRPr lang="en-US" altLang="ko-KR" dirty="0">
              <a:ea typeface="맑은 고딕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ea typeface="맑은 고딕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ea typeface="맑은 고딕"/>
              </a:rPr>
              <a:t>Zero </a:t>
            </a:r>
            <a:r>
              <a:rPr lang="ko-KR" altLang="en-US" dirty="0">
                <a:ea typeface="맑은 고딕"/>
              </a:rPr>
              <a:t>오프로드는 </a:t>
            </a:r>
            <a:r>
              <a:rPr lang="en-US" altLang="ko-KR" dirty="0" err="1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의 메모리 뿐만 아니라 </a:t>
            </a:r>
            <a:r>
              <a:rPr lang="ko-KR" altLang="en-US" dirty="0" err="1">
                <a:ea typeface="맑은 고딕"/>
              </a:rPr>
              <a:t>컴퓨테이션</a:t>
            </a:r>
            <a:r>
              <a:rPr lang="ko-KR" altLang="en-US" dirty="0">
                <a:ea typeface="맑은 고딕"/>
              </a:rPr>
              <a:t> 능력도 사용합니다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ea typeface="맑은 고딕"/>
              </a:rPr>
              <a:t>또한 </a:t>
            </a:r>
            <a:r>
              <a:rPr lang="en-US" altLang="ko-KR" dirty="0" err="1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와 </a:t>
            </a:r>
            <a:r>
              <a:rPr lang="en-US" altLang="ko-KR" dirty="0" err="1">
                <a:ea typeface="맑은 고딕"/>
              </a:rPr>
              <a:t>cpu</a:t>
            </a:r>
            <a:r>
              <a:rPr lang="en-US" altLang="ko-KR" dirty="0">
                <a:ea typeface="맑은 고딕"/>
              </a:rPr>
              <a:t> </a:t>
            </a:r>
            <a:r>
              <a:rPr lang="ko-KR" altLang="en-US" dirty="0">
                <a:ea typeface="맑은 고딕"/>
              </a:rPr>
              <a:t>사이의 커뮤니케이션 볼륨을 </a:t>
            </a:r>
            <a:r>
              <a:rPr lang="ko-KR" altLang="en-US" dirty="0" err="1">
                <a:ea typeface="맑은 고딕"/>
              </a:rPr>
              <a:t>줄인다던가</a:t>
            </a:r>
            <a:r>
              <a:rPr lang="en-US" altLang="ko-KR" dirty="0">
                <a:ea typeface="맑은 고딕"/>
              </a:rPr>
              <a:t>, </a:t>
            </a:r>
            <a:r>
              <a:rPr lang="en-US" altLang="ko-KR" dirty="0" err="1">
                <a:ea typeface="맑은 고딕"/>
              </a:rPr>
              <a:t>cpu</a:t>
            </a:r>
            <a:r>
              <a:rPr lang="en-US" altLang="ko-KR" dirty="0">
                <a:ea typeface="맑은 고딕"/>
              </a:rPr>
              <a:t> optimizer</a:t>
            </a:r>
            <a:r>
              <a:rPr lang="ko-KR" altLang="en-US" dirty="0">
                <a:ea typeface="맑은 고딕"/>
              </a:rPr>
              <a:t>를 더 최적화 하여 </a:t>
            </a:r>
            <a:r>
              <a:rPr lang="ko-KR" altLang="en-US" dirty="0" err="1">
                <a:ea typeface="맑은 고딕"/>
              </a:rPr>
              <a:t>구현한다던가</a:t>
            </a:r>
            <a:r>
              <a:rPr lang="ko-KR" altLang="en-US" dirty="0">
                <a:ea typeface="맑은 고딕"/>
              </a:rPr>
              <a:t> 등 여러가지 방식으로 퍼포먼스를 더 향상 시켰습니다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ea typeface="맑은 고딕"/>
              </a:rPr>
              <a:t>그 결과 </a:t>
            </a:r>
            <a:r>
              <a:rPr lang="ko-KR" altLang="en-US" dirty="0" err="1">
                <a:ea typeface="맑은 고딕"/>
              </a:rPr>
              <a:t>제로오프로드는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v100 </a:t>
            </a:r>
            <a:r>
              <a:rPr lang="en-US" altLang="ko-KR" dirty="0" err="1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하나로 </a:t>
            </a:r>
            <a:r>
              <a:rPr lang="en-US" altLang="ko-KR" dirty="0">
                <a:ea typeface="맑은 고딕"/>
              </a:rPr>
              <a:t>10</a:t>
            </a:r>
            <a:r>
              <a:rPr lang="ko-KR" altLang="en-US" dirty="0" err="1">
                <a:ea typeface="맑은 고딕"/>
              </a:rPr>
              <a:t>빌리언</a:t>
            </a:r>
            <a:r>
              <a:rPr lang="ko-KR" altLang="en-US" dirty="0">
                <a:ea typeface="맑은 고딕"/>
              </a:rPr>
              <a:t> 파라미터를 가진 모델을 </a:t>
            </a:r>
            <a:r>
              <a:rPr lang="en-US" altLang="ko-KR" dirty="0">
                <a:ea typeface="맑은 고딕"/>
              </a:rPr>
              <a:t>40</a:t>
            </a:r>
            <a:r>
              <a:rPr lang="ko-KR" altLang="en-US" dirty="0" err="1">
                <a:ea typeface="맑은 고딕"/>
              </a:rPr>
              <a:t>테라플롭스의</a:t>
            </a:r>
            <a:r>
              <a:rPr lang="ko-KR" altLang="en-US" dirty="0">
                <a:ea typeface="맑은 고딕"/>
              </a:rPr>
              <a:t> 속도로 </a:t>
            </a:r>
            <a:r>
              <a:rPr lang="ko-KR" altLang="en-US" dirty="0" err="1">
                <a:ea typeface="맑은 고딕"/>
              </a:rPr>
              <a:t>트레이닝할수있었습니다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ea typeface="맑은 고딕"/>
              </a:rPr>
              <a:t>이는 </a:t>
            </a:r>
            <a:r>
              <a:rPr lang="ko-KR" altLang="en-US" dirty="0" err="1">
                <a:ea typeface="맑은 고딕"/>
              </a:rPr>
              <a:t>파이토치를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이용하였을경우</a:t>
            </a:r>
            <a:r>
              <a:rPr lang="ko-KR" altLang="en-US" dirty="0">
                <a:ea typeface="맑은 고딕"/>
              </a:rPr>
              <a:t> 오직 </a:t>
            </a:r>
            <a:r>
              <a:rPr lang="en-US" altLang="ko-KR" dirty="0">
                <a:ea typeface="맑은 고딕"/>
              </a:rPr>
              <a:t>1.4</a:t>
            </a:r>
            <a:r>
              <a:rPr lang="ko-KR" altLang="en-US" dirty="0" err="1">
                <a:ea typeface="맑은 고딕"/>
              </a:rPr>
              <a:t>빌리언</a:t>
            </a:r>
            <a:r>
              <a:rPr lang="ko-KR" altLang="en-US" dirty="0">
                <a:ea typeface="맑은 고딕"/>
              </a:rPr>
              <a:t> 파라미터를 가진 모델을 </a:t>
            </a:r>
            <a:r>
              <a:rPr lang="en-US" altLang="ko-KR" dirty="0">
                <a:ea typeface="맑은 고딕"/>
              </a:rPr>
              <a:t>40</a:t>
            </a:r>
            <a:r>
              <a:rPr lang="ko-KR" altLang="en-US" dirty="0" err="1">
                <a:ea typeface="맑은 고딕"/>
              </a:rPr>
              <a:t>테라플롭스의</a:t>
            </a:r>
            <a:r>
              <a:rPr lang="ko-KR" altLang="en-US" dirty="0">
                <a:ea typeface="맑은 고딕"/>
              </a:rPr>
              <a:t> 속도로 트레이닝 </a:t>
            </a:r>
            <a:r>
              <a:rPr lang="ko-KR" altLang="en-US" dirty="0" err="1">
                <a:ea typeface="맑은 고딕"/>
              </a:rPr>
              <a:t>하는것에</a:t>
            </a:r>
            <a:r>
              <a:rPr lang="ko-KR" altLang="en-US" dirty="0">
                <a:ea typeface="맑은 고딕"/>
              </a:rPr>
              <a:t> 비해 굉장한 퍼포먼스 향상입니다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altLang="ko-KR" dirty="0">
              <a:ea typeface="맑은 고딕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>
                <a:ea typeface="맑은 고딕"/>
              </a:rPr>
              <a:t>또한 </a:t>
            </a:r>
            <a:r>
              <a:rPr lang="ko-KR" altLang="en-US" dirty="0" err="1">
                <a:ea typeface="맑은 고딕"/>
              </a:rPr>
              <a:t>제로오프로느는</a:t>
            </a:r>
            <a:r>
              <a:rPr lang="ko-KR" altLang="en-US" dirty="0">
                <a:ea typeface="맑은 고딕"/>
              </a:rPr>
              <a:t> 모델 </a:t>
            </a:r>
            <a:r>
              <a:rPr lang="ko-KR" altLang="en-US" dirty="0" err="1">
                <a:ea typeface="맑은 고딕"/>
              </a:rPr>
              <a:t>페럴리즘을</a:t>
            </a:r>
            <a:r>
              <a:rPr lang="ko-KR" altLang="en-US" dirty="0">
                <a:ea typeface="맑은 고딕"/>
              </a:rPr>
              <a:t> 활용하여 </a:t>
            </a:r>
            <a:r>
              <a:rPr lang="en-US" altLang="ko-KR" dirty="0">
                <a:ea typeface="맑은 고딕"/>
              </a:rPr>
              <a:t>70 </a:t>
            </a:r>
            <a:r>
              <a:rPr lang="ko-KR" altLang="en-US" dirty="0" err="1">
                <a:ea typeface="맑은 고딕"/>
              </a:rPr>
              <a:t>빌리언</a:t>
            </a:r>
            <a:r>
              <a:rPr lang="ko-KR" altLang="en-US" dirty="0">
                <a:ea typeface="맑은 고딕"/>
              </a:rPr>
              <a:t> 파라미터를 가진 모델도 학습을 가능하게 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20139892"/>
      </p:ext>
    </p:extLst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L2L</a:t>
            </a:r>
            <a:r>
              <a:rPr lang="ko-KR" altLang="en-US" dirty="0">
                <a:ea typeface="맑은 고딕"/>
              </a:rPr>
              <a:t>은 멀티 </a:t>
            </a:r>
            <a:r>
              <a:rPr lang="en-US" altLang="ko-KR" dirty="0">
                <a:ea typeface="맑은 고딕"/>
              </a:rPr>
              <a:t>GPU </a:t>
            </a:r>
            <a:r>
              <a:rPr lang="ko-KR" altLang="en-US" dirty="0">
                <a:ea typeface="맑은 고딕"/>
              </a:rPr>
              <a:t>트레이닝을 지원하지 않기 때문에 제외</a:t>
            </a:r>
            <a:r>
              <a:rPr lang="en-US" altLang="ko-KR" dirty="0">
                <a:ea typeface="맑은 고딕"/>
              </a:rPr>
              <a:t>,</a:t>
            </a:r>
          </a:p>
          <a:p>
            <a:r>
              <a:rPr lang="ko-KR" altLang="en-US" dirty="0">
                <a:ea typeface="맑은 고딕"/>
              </a:rPr>
              <a:t>총 배치크기는 </a:t>
            </a:r>
            <a:r>
              <a:rPr lang="en-US" altLang="ko-KR" dirty="0">
                <a:ea typeface="맑은 고딕"/>
              </a:rPr>
              <a:t>512</a:t>
            </a:r>
            <a:r>
              <a:rPr lang="ko-KR" altLang="en-US" dirty="0">
                <a:ea typeface="맑은 고딕"/>
              </a:rPr>
              <a:t>인데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당 마이크로 배치와 </a:t>
            </a:r>
            <a:r>
              <a:rPr lang="ko-KR" altLang="en-US" dirty="0" err="1">
                <a:ea typeface="맑은 고딕"/>
              </a:rPr>
              <a:t>그레디언트</a:t>
            </a:r>
            <a:r>
              <a:rPr lang="ko-KR" altLang="en-US" dirty="0">
                <a:ea typeface="맑은 고딕"/>
              </a:rPr>
              <a:t> 누적의 조합을 사용한다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en-US" altLang="ko-KR" dirty="0">
                <a:ea typeface="맑은 고딕"/>
              </a:rPr>
              <a:t>* MP </a:t>
            </a:r>
            <a:r>
              <a:rPr lang="en-US" altLang="ko-KR" dirty="0" err="1">
                <a:ea typeface="맑은 고딕"/>
              </a:rPr>
              <a:t>dgree</a:t>
            </a:r>
            <a:r>
              <a:rPr lang="ko-KR" altLang="en-US" dirty="0">
                <a:ea typeface="맑은 고딕"/>
              </a:rPr>
              <a:t>는 최대 효과 </a:t>
            </a:r>
            <a:r>
              <a:rPr lang="ko-KR" altLang="en-US" dirty="0" err="1">
                <a:ea typeface="맑은 고딕"/>
              </a:rPr>
              <a:t>있는걸로</a:t>
            </a:r>
            <a:r>
              <a:rPr lang="ko-KR" altLang="en-US" dirty="0">
                <a:ea typeface="맑은 고딕"/>
              </a:rPr>
              <a:t> 선정</a:t>
            </a:r>
            <a:r>
              <a:rPr lang="en-US" altLang="ko-KR" dirty="0">
                <a:ea typeface="맑은 고딕"/>
              </a:rPr>
              <a:t>, OOM</a:t>
            </a:r>
            <a:r>
              <a:rPr lang="ko-KR" altLang="en-US" dirty="0">
                <a:ea typeface="맑은 고딕"/>
              </a:rPr>
              <a:t>이 나지 않는 선에서 최대 </a:t>
            </a:r>
            <a:r>
              <a:rPr lang="en-US" altLang="ko-KR" dirty="0">
                <a:ea typeface="맑은 고딕"/>
              </a:rPr>
              <a:t>MICRO </a:t>
            </a:r>
            <a:r>
              <a:rPr lang="ko-KR" altLang="en-US" dirty="0">
                <a:ea typeface="맑은 고딕"/>
              </a:rPr>
              <a:t>배치 선정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751170917"/>
      </p:ext>
    </p:extLst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1B</a:t>
            </a:r>
            <a:r>
              <a:rPr lang="ko-KR" altLang="en-US" dirty="0">
                <a:ea typeface="맑은 고딕"/>
              </a:rPr>
              <a:t>부터 </a:t>
            </a:r>
            <a:r>
              <a:rPr lang="en-US" altLang="ko-KR" dirty="0">
                <a:ea typeface="맑은 고딕"/>
              </a:rPr>
              <a:t>15B </a:t>
            </a:r>
            <a:r>
              <a:rPr lang="ko-KR" altLang="en-US" dirty="0">
                <a:ea typeface="맑은 고딕"/>
              </a:rPr>
              <a:t>모델의 경우에는 </a:t>
            </a:r>
            <a:r>
              <a:rPr lang="ko-KR" altLang="en-US" dirty="0" err="1">
                <a:ea typeface="맑은 고딕"/>
              </a:rPr>
              <a:t>제로오프로드가</a:t>
            </a:r>
            <a:r>
              <a:rPr lang="ko-KR" altLang="en-US" dirty="0">
                <a:ea typeface="맑은 고딕"/>
              </a:rPr>
              <a:t> 가장 높은 </a:t>
            </a:r>
            <a:r>
              <a:rPr lang="ko-KR" altLang="en-US" dirty="0" err="1">
                <a:ea typeface="맑은 고딕"/>
              </a:rPr>
              <a:t>쓰루풋을</a:t>
            </a:r>
            <a:r>
              <a:rPr lang="ko-KR" altLang="en-US" dirty="0">
                <a:ea typeface="맑은 고딕"/>
              </a:rPr>
              <a:t> 제공했고 </a:t>
            </a:r>
            <a:r>
              <a:rPr lang="ko-KR" altLang="en-US" dirty="0" err="1">
                <a:ea typeface="맑은 고딕"/>
              </a:rPr>
              <a:t>메가트론에</a:t>
            </a:r>
            <a:r>
              <a:rPr lang="ko-KR" altLang="en-US" dirty="0">
                <a:ea typeface="맑은 고딕"/>
              </a:rPr>
              <a:t> 비해 최대 </a:t>
            </a:r>
            <a:r>
              <a:rPr lang="en-US" altLang="ko-KR" dirty="0">
                <a:ea typeface="맑은 고딕"/>
              </a:rPr>
              <a:t>1.64</a:t>
            </a:r>
            <a:r>
              <a:rPr lang="ko-KR" altLang="en-US" dirty="0">
                <a:ea typeface="맑은 고딕"/>
              </a:rPr>
              <a:t>배 상승</a:t>
            </a:r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140816450"/>
      </p:ext>
    </p:extLst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제로</a:t>
            </a:r>
            <a:r>
              <a:rPr lang="en-US" altLang="ko-KR" dirty="0">
                <a:ea typeface="맑은 고딕"/>
              </a:rPr>
              <a:t>2</a:t>
            </a:r>
            <a:r>
              <a:rPr lang="ko-KR" altLang="en-US" dirty="0">
                <a:ea typeface="맑은 고딕"/>
              </a:rPr>
              <a:t>는 모델 사이즈가 </a:t>
            </a:r>
            <a:r>
              <a:rPr lang="en-US" altLang="ko-KR" dirty="0">
                <a:ea typeface="맑은 고딕"/>
              </a:rPr>
              <a:t>8B</a:t>
            </a:r>
            <a:r>
              <a:rPr lang="ko-KR" altLang="en-US" dirty="0">
                <a:ea typeface="맑은 고딕"/>
              </a:rPr>
              <a:t>이 넘어가면 </a:t>
            </a:r>
            <a:r>
              <a:rPr lang="en-US" altLang="ko-KR" dirty="0">
                <a:ea typeface="맑은 고딕"/>
              </a:rPr>
              <a:t>OOM </a:t>
            </a:r>
            <a:r>
              <a:rPr lang="ko-KR" altLang="en-US" dirty="0">
                <a:ea typeface="맑은 고딕"/>
              </a:rPr>
              <a:t>문제가 뜨는데 </a:t>
            </a:r>
            <a:r>
              <a:rPr lang="en-US" altLang="ko-KR" dirty="0">
                <a:ea typeface="맑은 고딕"/>
              </a:rPr>
              <a:t>16</a:t>
            </a:r>
            <a:r>
              <a:rPr lang="ko-KR" altLang="en-US" dirty="0">
                <a:ea typeface="맑은 고딕"/>
              </a:rPr>
              <a:t>개의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로 </a:t>
            </a:r>
            <a:r>
              <a:rPr lang="ko-KR" altLang="en-US" dirty="0" err="1">
                <a:ea typeface="맑은 고딕"/>
              </a:rPr>
              <a:t>어그리게이트해서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모을수있는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의 메모리 </a:t>
            </a:r>
            <a:r>
              <a:rPr lang="ko-KR" altLang="en-US" dirty="0" err="1">
                <a:ea typeface="맑은 고딕"/>
              </a:rPr>
              <a:t>부족때문이다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 err="1">
                <a:ea typeface="맑은 고딕"/>
              </a:rPr>
              <a:t>제로오프로드는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13B</a:t>
            </a:r>
            <a:r>
              <a:rPr lang="ko-KR" altLang="en-US" dirty="0">
                <a:ea typeface="맑은 고딕"/>
              </a:rPr>
              <a:t>까지 모델 병렬화 없이도 무리 없이 소화하는데 </a:t>
            </a:r>
            <a:r>
              <a:rPr lang="ko-KR" altLang="en-US" dirty="0" err="1">
                <a:ea typeface="맑은 고딕"/>
              </a:rPr>
              <a:t>ㅇ옵티마이저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스테이트와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그레디언트의</a:t>
            </a:r>
            <a:r>
              <a:rPr lang="ko-KR" altLang="en-US" dirty="0">
                <a:ea typeface="맑은 고딕"/>
              </a:rPr>
              <a:t> 상당부분을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메모리로 </a:t>
            </a:r>
            <a:r>
              <a:rPr lang="ko-KR" altLang="en-US" dirty="0" err="1">
                <a:ea typeface="맑은 고딕"/>
              </a:rPr>
              <a:t>오프로드하기때문</a:t>
            </a:r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874289268"/>
      </p:ext>
    </p:extLst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모델 </a:t>
            </a:r>
            <a:r>
              <a:rPr lang="ko-KR" altLang="en-US" dirty="0" err="1">
                <a:ea typeface="맑은 고딕"/>
              </a:rPr>
              <a:t>페럴리즘까지</a:t>
            </a:r>
            <a:r>
              <a:rPr lang="ko-KR" altLang="en-US" dirty="0">
                <a:ea typeface="맑은 고딕"/>
              </a:rPr>
              <a:t> 사용을 하게 </a:t>
            </a:r>
            <a:r>
              <a:rPr lang="ko-KR" altLang="en-US" dirty="0" err="1">
                <a:ea typeface="맑은 고딕"/>
              </a:rPr>
              <a:t>되면은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 err="1">
                <a:ea typeface="맑은 고딕"/>
              </a:rPr>
              <a:t>제로오프로드는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70B </a:t>
            </a:r>
            <a:r>
              <a:rPr lang="ko-KR" altLang="en-US" dirty="0">
                <a:ea typeface="맑은 고딕"/>
              </a:rPr>
              <a:t>모델 파라미터를 트레이닝 할 수 있으며 </a:t>
            </a:r>
            <a:r>
              <a:rPr lang="en-US" altLang="ko-KR" dirty="0">
                <a:ea typeface="맑은 고딕"/>
              </a:rPr>
              <a:t>30TFLOPS</a:t>
            </a:r>
            <a:r>
              <a:rPr lang="ko-KR" altLang="en-US" dirty="0">
                <a:ea typeface="맑은 고딕"/>
              </a:rPr>
              <a:t>의 </a:t>
            </a:r>
            <a:r>
              <a:rPr lang="ko-KR" altLang="en-US" dirty="0" err="1">
                <a:ea typeface="맑은 고딕"/>
              </a:rPr>
              <a:t>쓰루풋도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마다 </a:t>
            </a:r>
            <a:r>
              <a:rPr lang="ko-KR" altLang="en-US" dirty="0" err="1">
                <a:ea typeface="맑은 고딕"/>
              </a:rPr>
              <a:t>유지할수있다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 err="1">
                <a:ea typeface="맑은 고딕"/>
              </a:rPr>
              <a:t>메가트론의</a:t>
            </a:r>
            <a:r>
              <a:rPr lang="ko-KR" altLang="en-US" dirty="0">
                <a:ea typeface="맑은 고딕"/>
              </a:rPr>
              <a:t> 경우에는 </a:t>
            </a:r>
            <a:r>
              <a:rPr lang="en-US" altLang="ko-KR" dirty="0">
                <a:ea typeface="맑은 고딕"/>
              </a:rPr>
              <a:t>15B </a:t>
            </a:r>
            <a:r>
              <a:rPr lang="ko-KR" altLang="en-US" dirty="0">
                <a:ea typeface="맑은 고딕"/>
              </a:rPr>
              <a:t>파라미터 모델까지 </a:t>
            </a:r>
            <a:r>
              <a:rPr lang="ko-KR" altLang="en-US" dirty="0" err="1">
                <a:ea typeface="맑은 고딕"/>
              </a:rPr>
              <a:t>서포트할수있다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176625141"/>
      </p:ext>
    </p:extLst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 err="1">
                <a:ea typeface="맑은 고딕"/>
              </a:rPr>
              <a:t>ZeRO</a:t>
            </a:r>
            <a:r>
              <a:rPr lang="en-US" altLang="ko-KR" dirty="0">
                <a:ea typeface="맑은 고딕"/>
              </a:rPr>
              <a:t>-Offload</a:t>
            </a:r>
            <a:r>
              <a:rPr lang="ko-KR" altLang="en-US" dirty="0">
                <a:ea typeface="맑은 고딕"/>
              </a:rPr>
              <a:t>는 서로 다른 </a:t>
            </a:r>
            <a:r>
              <a:rPr lang="en-US" altLang="ko-KR" dirty="0">
                <a:ea typeface="맑은 고딕"/>
              </a:rPr>
              <a:t>GPU </a:t>
            </a:r>
            <a:r>
              <a:rPr lang="ko-KR" altLang="en-US" dirty="0">
                <a:ea typeface="맑은 고딕"/>
              </a:rPr>
              <a:t>간의 빈번한 통신을 제거하고 더 큰 마이크로 배치 크기로 훈련할 수 있기 때문에 </a:t>
            </a:r>
            <a:r>
              <a:rPr lang="en-US" altLang="ko-KR" dirty="0">
                <a:ea typeface="맑은 고딕"/>
              </a:rPr>
              <a:t>Megatron</a:t>
            </a:r>
            <a:r>
              <a:rPr lang="ko-KR" altLang="en-US" dirty="0">
                <a:ea typeface="맑은 고딕"/>
              </a:rPr>
              <a:t>보다 빠릅니다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또한 더 큰 마이크로 배치 크기 덕분에 </a:t>
            </a:r>
            <a:r>
              <a:rPr lang="en-US" altLang="ko-KR" dirty="0" err="1">
                <a:ea typeface="맑은 고딕"/>
              </a:rPr>
              <a:t>ZeRO</a:t>
            </a:r>
            <a:r>
              <a:rPr lang="en-US" altLang="ko-KR" dirty="0">
                <a:ea typeface="맑은 고딕"/>
              </a:rPr>
              <a:t>-Offload</a:t>
            </a:r>
            <a:r>
              <a:rPr lang="ko-KR" altLang="en-US" dirty="0">
                <a:ea typeface="맑은 고딕"/>
              </a:rPr>
              <a:t>는 </a:t>
            </a:r>
            <a:r>
              <a:rPr lang="en-US" altLang="ko-KR" dirty="0">
                <a:ea typeface="맑은 고딕"/>
              </a:rPr>
              <a:t>ZeRO-2</a:t>
            </a:r>
            <a:r>
              <a:rPr lang="ko-KR" altLang="en-US" dirty="0">
                <a:ea typeface="맑은 고딕"/>
              </a:rPr>
              <a:t>를 능가합니다</a:t>
            </a:r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189348203"/>
      </p:ext>
    </p:extLst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를 </a:t>
            </a:r>
            <a:r>
              <a:rPr lang="en-US" altLang="ko-KR" dirty="0">
                <a:ea typeface="맑은 고딕"/>
              </a:rPr>
              <a:t>128</a:t>
            </a:r>
            <a:r>
              <a:rPr lang="ko-KR" altLang="en-US" dirty="0">
                <a:ea typeface="맑은 고딕"/>
              </a:rPr>
              <a:t>개 까지 늘려보면서 제로</a:t>
            </a:r>
            <a:r>
              <a:rPr lang="en-US" altLang="ko-KR" dirty="0">
                <a:ea typeface="맑은 고딕"/>
              </a:rPr>
              <a:t>2</a:t>
            </a:r>
            <a:r>
              <a:rPr lang="ko-KR" altLang="en-US" dirty="0">
                <a:ea typeface="맑은 고딕"/>
              </a:rPr>
              <a:t>와 </a:t>
            </a:r>
            <a:r>
              <a:rPr lang="ko-KR" altLang="en-US" dirty="0" err="1">
                <a:ea typeface="맑은 고딕"/>
              </a:rPr>
              <a:t>제로오프로드의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쓰루풋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스케어빌리티를</a:t>
            </a:r>
            <a:r>
              <a:rPr lang="ko-KR" altLang="en-US" dirty="0">
                <a:ea typeface="맑은 고딕"/>
              </a:rPr>
              <a:t> 본 결과입니다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관찰 결과는 </a:t>
            </a:r>
            <a:endParaRPr lang="en-US" altLang="ko-KR" dirty="0">
              <a:ea typeface="맑은 고딕"/>
            </a:endParaRPr>
          </a:p>
          <a:p>
            <a:pPr marL="228600" indent="-228600">
              <a:buAutoNum type="arabicPeriod"/>
            </a:pPr>
            <a:r>
              <a:rPr lang="ko-KR" altLang="en-US" dirty="0" err="1">
                <a:ea typeface="맑은 고딕"/>
              </a:rPr>
              <a:t>제로오프로드는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가 증가함에 따라 거의 완벽한 리니어 </a:t>
            </a:r>
            <a:r>
              <a:rPr lang="ko-KR" altLang="en-US" dirty="0" err="1">
                <a:ea typeface="맑은 고딕"/>
              </a:rPr>
              <a:t>쓰루풋</a:t>
            </a:r>
            <a:r>
              <a:rPr lang="ko-KR" altLang="en-US" dirty="0">
                <a:ea typeface="맑은 고딕"/>
              </a:rPr>
              <a:t> 스피드업을 </a:t>
            </a:r>
            <a:r>
              <a:rPr lang="ko-KR" altLang="en-US" dirty="0" err="1">
                <a:ea typeface="맑은 고딕"/>
              </a:rPr>
              <a:t>억취브할수있다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026036960"/>
      </p:ext>
    </p:extLst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837462469"/>
      </p:ext>
    </p:extLst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32 GPU</a:t>
            </a:r>
            <a:r>
              <a:rPr lang="ko-KR" altLang="en-US" dirty="0">
                <a:ea typeface="맑은 고딕"/>
              </a:rPr>
              <a:t>에서는 </a:t>
            </a:r>
            <a:r>
              <a:rPr lang="ko-KR" altLang="en-US" dirty="0" err="1">
                <a:ea typeface="맑은 고딕"/>
              </a:rPr>
              <a:t>제로오프로드가</a:t>
            </a:r>
            <a:r>
              <a:rPr lang="ko-KR" altLang="en-US" dirty="0">
                <a:ea typeface="맑은 고딕"/>
              </a:rPr>
              <a:t> 제로</a:t>
            </a:r>
            <a:r>
              <a:rPr lang="en-US" altLang="ko-KR" dirty="0">
                <a:ea typeface="맑은 고딕"/>
              </a:rPr>
              <a:t>2</a:t>
            </a:r>
            <a:r>
              <a:rPr lang="ko-KR" altLang="en-US" dirty="0" err="1">
                <a:ea typeface="맑은 고딕"/>
              </a:rPr>
              <a:t>보다느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쓰루풋이</a:t>
            </a:r>
            <a:r>
              <a:rPr lang="ko-KR" altLang="en-US" dirty="0">
                <a:ea typeface="맑은 고딕"/>
              </a:rPr>
              <a:t> 좋다 메모리 </a:t>
            </a:r>
            <a:r>
              <a:rPr lang="ko-KR" altLang="en-US" dirty="0" err="1">
                <a:ea typeface="맑은 고딕"/>
              </a:rPr>
              <a:t>세이빙이</a:t>
            </a:r>
            <a:r>
              <a:rPr lang="ko-KR" altLang="en-US" dirty="0">
                <a:ea typeface="맑은 고딕"/>
              </a:rPr>
              <a:t> 잘 되기 때문</a:t>
            </a:r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239947172"/>
      </p:ext>
    </p:extLst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가 더 많아지는 경우에는 배치 사이즈를 그만큼 많이 </a:t>
            </a:r>
            <a:r>
              <a:rPr lang="ko-KR" altLang="en-US" dirty="0" err="1">
                <a:ea typeface="맑은 고딕"/>
              </a:rPr>
              <a:t>확보할수</a:t>
            </a:r>
            <a:r>
              <a:rPr lang="ko-KR" altLang="en-US" dirty="0">
                <a:ea typeface="맑은 고딕"/>
              </a:rPr>
              <a:t> 있고 </a:t>
            </a:r>
            <a:r>
              <a:rPr lang="ko-KR" altLang="en-US" dirty="0" err="1">
                <a:ea typeface="맑은 고딕"/>
              </a:rPr>
              <a:t>컴퓨테이션</a:t>
            </a:r>
            <a:r>
              <a:rPr lang="ko-KR" altLang="en-US" dirty="0">
                <a:ea typeface="맑은 고딕"/>
              </a:rPr>
              <a:t> 효율성 면에서 비슷한 효과를 </a:t>
            </a:r>
            <a:r>
              <a:rPr lang="ko-KR" altLang="en-US" dirty="0" err="1">
                <a:ea typeface="맑은 고딕"/>
              </a:rPr>
              <a:t>달성할수가있습니다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근데 이런 경우에는 </a:t>
            </a:r>
            <a:r>
              <a:rPr lang="en-US" altLang="ko-KR" dirty="0">
                <a:ea typeface="맑은 고딕"/>
              </a:rPr>
              <a:t>ZERO2</a:t>
            </a:r>
            <a:r>
              <a:rPr lang="ko-KR" altLang="en-US" dirty="0">
                <a:ea typeface="맑은 고딕"/>
              </a:rPr>
              <a:t>같은 경우에는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랑 통신을 할 이유가 없으니까요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GPU </a:t>
            </a:r>
            <a:r>
              <a:rPr lang="ko-KR" altLang="en-US" dirty="0">
                <a:ea typeface="맑은 고딕"/>
              </a:rPr>
              <a:t>메모리가 적으면 각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가 처리할 수 있는 데이터 양과 모델 크기가 제한되고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이로 인해 병렬 처리 능력이 감소할 수 있습니다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 err="1">
                <a:ea typeface="맑은 고딕"/>
              </a:rPr>
              <a:t>그래디언트</a:t>
            </a:r>
            <a:r>
              <a:rPr lang="ko-KR" altLang="en-US" dirty="0">
                <a:ea typeface="맑은 고딕"/>
              </a:rPr>
              <a:t> 누적</a:t>
            </a:r>
            <a:r>
              <a:rPr lang="en-US" altLang="ko-KR" dirty="0">
                <a:ea typeface="맑은 고딕"/>
              </a:rPr>
              <a:t>: </a:t>
            </a:r>
            <a:r>
              <a:rPr lang="ko-KR" altLang="en-US" dirty="0">
                <a:ea typeface="맑은 고딕"/>
              </a:rPr>
              <a:t>배치 크기를 줄이고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여러 미니배치에 대한 </a:t>
            </a:r>
            <a:r>
              <a:rPr lang="ko-KR" altLang="en-US" dirty="0" err="1">
                <a:ea typeface="맑은 고딕"/>
              </a:rPr>
              <a:t>그래디언트를</a:t>
            </a:r>
            <a:r>
              <a:rPr lang="ko-KR" altLang="en-US" dirty="0">
                <a:ea typeface="맑은 고딕"/>
              </a:rPr>
              <a:t> 누적하여 업데이트를 수행하는 방법입니다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이를 통해 메모리 사용량을 줄일 수 있지만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훈련 속도에 영향을 줄 수 있습니다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421765206"/>
      </p:ext>
    </p:extLst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EXECTUION</a:t>
            </a:r>
            <a:r>
              <a:rPr lang="ko-KR" altLang="en-US" dirty="0">
                <a:ea typeface="맑은 고딕"/>
              </a:rPr>
              <a:t> 타임에 </a:t>
            </a:r>
            <a:r>
              <a:rPr lang="ko-KR" altLang="en-US" dirty="0" err="1">
                <a:ea typeface="맑은 고딕"/>
              </a:rPr>
              <a:t>관한것인데요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기존 </a:t>
            </a:r>
            <a:r>
              <a:rPr lang="en-US" altLang="ko-KR" dirty="0">
                <a:ea typeface="맑은 고딕"/>
              </a:rPr>
              <a:t>PYTORCH</a:t>
            </a:r>
            <a:r>
              <a:rPr lang="ko-KR" altLang="en-US" dirty="0">
                <a:ea typeface="맑은 고딕"/>
              </a:rPr>
              <a:t>에서 제공하던 </a:t>
            </a:r>
            <a:r>
              <a:rPr lang="en-US" altLang="ko-KR" dirty="0">
                <a:ea typeface="맑은 고딕"/>
              </a:rPr>
              <a:t>CPU ADAM</a:t>
            </a:r>
            <a:r>
              <a:rPr lang="ko-KR" altLang="en-US" dirty="0">
                <a:ea typeface="맑은 고딕"/>
              </a:rPr>
              <a:t>보다 거의 </a:t>
            </a:r>
            <a:r>
              <a:rPr lang="en-US" altLang="ko-KR" dirty="0">
                <a:ea typeface="맑은 고딕"/>
              </a:rPr>
              <a:t>5</a:t>
            </a:r>
            <a:r>
              <a:rPr lang="ko-KR" altLang="en-US" dirty="0">
                <a:ea typeface="맑은 고딕"/>
              </a:rPr>
              <a:t>배에 육박하는 성능 향상을 보여주고 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에서 </a:t>
            </a:r>
            <a:r>
              <a:rPr lang="ko-KR" altLang="en-US" dirty="0" err="1">
                <a:ea typeface="맑은 고딕"/>
              </a:rPr>
              <a:t>실행한거보다는</a:t>
            </a:r>
            <a:r>
              <a:rPr lang="ko-KR" altLang="en-US" dirty="0">
                <a:ea typeface="맑은 고딕"/>
              </a:rPr>
              <a:t> 느리지만 그렇게 큰 수치 차이는 아니고 </a:t>
            </a:r>
            <a:r>
              <a:rPr lang="en-US" altLang="ko-KR" dirty="0">
                <a:ea typeface="맑은 고딕"/>
              </a:rPr>
              <a:t>CPU </a:t>
            </a:r>
            <a:r>
              <a:rPr lang="ko-KR" altLang="en-US" dirty="0" err="1">
                <a:ea typeface="맑은 고딕"/>
              </a:rPr>
              <a:t>컴퓨테이션이</a:t>
            </a:r>
            <a:r>
              <a:rPr lang="ko-KR" altLang="en-US" dirty="0">
                <a:ea typeface="맑은 고딕"/>
              </a:rPr>
              <a:t> 트레이닝 </a:t>
            </a:r>
            <a:r>
              <a:rPr lang="ko-KR" altLang="en-US" dirty="0" err="1">
                <a:ea typeface="맑은 고딕"/>
              </a:rPr>
              <a:t>쓰루풋에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바틀넷이</a:t>
            </a:r>
            <a:r>
              <a:rPr lang="ko-KR" altLang="en-US" dirty="0">
                <a:ea typeface="맑은 고딕"/>
              </a:rPr>
              <a:t> 될 정도는 아니었다고 합니다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51392495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815251219"/>
      </p:ext>
    </p:extLst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ea typeface="맑은 고딕"/>
              </a:rPr>
              <a:t>DPU</a:t>
            </a:r>
            <a:r>
              <a:rPr lang="ko-KR" altLang="en-US" dirty="0">
                <a:ea typeface="맑은 고딕"/>
              </a:rPr>
              <a:t>를 이용한다면 성능은 얼마나 더 좋아지는가에 관한 피겨입니다</a:t>
            </a:r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DPU</a:t>
            </a:r>
            <a:r>
              <a:rPr lang="ko-KR" altLang="en-US" dirty="0">
                <a:ea typeface="맑은 고딕"/>
              </a:rPr>
              <a:t>를 이용하면 다음 </a:t>
            </a:r>
            <a:r>
              <a:rPr lang="en-US" altLang="ko-KR" dirty="0">
                <a:ea typeface="맑은 고딕"/>
              </a:rPr>
              <a:t>FORWARD </a:t>
            </a:r>
            <a:r>
              <a:rPr lang="ko-KR" altLang="en-US" dirty="0">
                <a:ea typeface="맑은 고딕"/>
              </a:rPr>
              <a:t>연산을 </a:t>
            </a:r>
            <a:r>
              <a:rPr lang="ko-KR" altLang="en-US" dirty="0" err="1">
                <a:ea typeface="맑은 고딕"/>
              </a:rPr>
              <a:t>할때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옵티마이저</a:t>
            </a:r>
            <a:r>
              <a:rPr lang="ko-KR" altLang="en-US" dirty="0">
                <a:ea typeface="맑은 고딕"/>
              </a:rPr>
              <a:t> 업데이트시 </a:t>
            </a:r>
            <a:r>
              <a:rPr lang="en-US" altLang="ko-KR" dirty="0">
                <a:ea typeface="맑은 고딕"/>
              </a:rPr>
              <a:t>OVERLAP</a:t>
            </a:r>
            <a:r>
              <a:rPr lang="ko-KR" altLang="en-US" dirty="0">
                <a:ea typeface="맑은 고딕"/>
              </a:rPr>
              <a:t>되는 부분이 있기 때문에 더 좋아진 성능을 볼 수 </a:t>
            </a:r>
            <a:r>
              <a:rPr lang="ko-KR" altLang="en-US" dirty="0" err="1">
                <a:ea typeface="맑은 고딕"/>
              </a:rPr>
              <a:t>잇ㅅ브니다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245207807"/>
      </p:ext>
    </p:extLst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ea typeface="맑은 고딕"/>
              </a:rPr>
              <a:t>DPU</a:t>
            </a:r>
            <a:r>
              <a:rPr lang="ko-KR" altLang="en-US" dirty="0">
                <a:ea typeface="맑은 고딕"/>
              </a:rPr>
              <a:t>를 이용한다면 아까 말씀드렸듯 이슈가 </a:t>
            </a:r>
            <a:r>
              <a:rPr lang="ko-KR" altLang="en-US" dirty="0" err="1">
                <a:ea typeface="맑은 고딕"/>
              </a:rPr>
              <a:t>있을수</a:t>
            </a:r>
            <a:r>
              <a:rPr lang="ko-KR" altLang="en-US" dirty="0">
                <a:ea typeface="맑은 고딕"/>
              </a:rPr>
              <a:t> 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하지만 이 지표를 보면 피겨 </a:t>
            </a:r>
            <a:r>
              <a:rPr lang="en-US" altLang="ko-KR" dirty="0">
                <a:ea typeface="맑은 고딕"/>
              </a:rPr>
              <a:t>12</a:t>
            </a:r>
            <a:r>
              <a:rPr lang="ko-KR" altLang="en-US" dirty="0">
                <a:ea typeface="맑은 고딕"/>
              </a:rPr>
              <a:t>의 경우 </a:t>
            </a:r>
            <a:r>
              <a:rPr lang="en-US" altLang="ko-KR" dirty="0">
                <a:ea typeface="맑은 고딕"/>
              </a:rPr>
              <a:t>GPT2</a:t>
            </a:r>
            <a:r>
              <a:rPr lang="ko-KR" altLang="en-US" dirty="0">
                <a:ea typeface="맑은 고딕"/>
              </a:rPr>
              <a:t>를 </a:t>
            </a:r>
            <a:r>
              <a:rPr lang="ko-KR" altLang="en-US" dirty="0" err="1">
                <a:ea typeface="맑은 고딕"/>
              </a:rPr>
              <a:t>이용한거고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13</a:t>
            </a:r>
            <a:r>
              <a:rPr lang="ko-KR" altLang="en-US" dirty="0">
                <a:ea typeface="맑은 고딕"/>
              </a:rPr>
              <a:t>같은 경우는 </a:t>
            </a:r>
            <a:r>
              <a:rPr lang="ko-KR" altLang="en-US" dirty="0" err="1">
                <a:ea typeface="맑은 고딕"/>
              </a:rPr>
              <a:t>버트를</a:t>
            </a:r>
            <a:r>
              <a:rPr lang="ko-KR" altLang="en-US" dirty="0">
                <a:ea typeface="맑은 고딕"/>
              </a:rPr>
              <a:t> 이용해서 트레이닝 </a:t>
            </a:r>
            <a:r>
              <a:rPr lang="ko-KR" altLang="en-US" dirty="0" err="1">
                <a:ea typeface="맑은 고딕"/>
              </a:rPr>
              <a:t>로스에</a:t>
            </a:r>
            <a:r>
              <a:rPr lang="ko-KR" altLang="en-US" dirty="0">
                <a:ea typeface="맑은 고딕"/>
              </a:rPr>
              <a:t> 대한 커브를 </a:t>
            </a:r>
            <a:r>
              <a:rPr lang="ko-KR" altLang="en-US" dirty="0" err="1">
                <a:ea typeface="맑은 고딕"/>
              </a:rPr>
              <a:t>구한건데요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피겨 </a:t>
            </a:r>
            <a:r>
              <a:rPr lang="en-US" altLang="ko-KR" dirty="0">
                <a:ea typeface="맑은 고딕"/>
              </a:rPr>
              <a:t>12</a:t>
            </a:r>
            <a:r>
              <a:rPr lang="ko-KR" altLang="en-US" dirty="0">
                <a:ea typeface="맑은 고딕"/>
              </a:rPr>
              <a:t>의 </a:t>
            </a:r>
            <a:r>
              <a:rPr lang="ko-KR" altLang="en-US" dirty="0" err="1">
                <a:ea typeface="맑은 고딕"/>
              </a:rPr>
              <a:t>이터레이션이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5</a:t>
            </a:r>
            <a:r>
              <a:rPr lang="ko-KR" altLang="en-US" dirty="0">
                <a:ea typeface="맑은 고딕"/>
              </a:rPr>
              <a:t>천 이하인 경우메나 살짝 </a:t>
            </a:r>
            <a:r>
              <a:rPr lang="ko-KR" altLang="en-US" dirty="0" err="1">
                <a:ea typeface="맑은 고딕"/>
              </a:rPr>
              <a:t>늦춰질뿐</a:t>
            </a:r>
            <a:r>
              <a:rPr lang="ko-KR" altLang="en-US" dirty="0">
                <a:ea typeface="맑은 고딕"/>
              </a:rPr>
              <a:t> 바로 </a:t>
            </a:r>
            <a:r>
              <a:rPr lang="ko-KR" altLang="en-US" dirty="0" err="1">
                <a:ea typeface="맑은 고딕"/>
              </a:rPr>
              <a:t>바운스백하고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피겨 </a:t>
            </a:r>
            <a:r>
              <a:rPr lang="en-US" altLang="ko-KR" dirty="0">
                <a:ea typeface="맑은 고딕"/>
              </a:rPr>
              <a:t>13</a:t>
            </a:r>
            <a:r>
              <a:rPr lang="ko-KR" altLang="en-US" dirty="0">
                <a:ea typeface="맑은 고딕"/>
              </a:rPr>
              <a:t>같은 경우에는 완전히 까지는 아니더라도 전체적으로 같은 흐름으로 </a:t>
            </a:r>
            <a:r>
              <a:rPr lang="ko-KR" altLang="en-US" dirty="0" err="1">
                <a:ea typeface="맑은 고딕"/>
              </a:rPr>
              <a:t>컨벌지가</a:t>
            </a:r>
            <a:r>
              <a:rPr lang="ko-KR" altLang="en-US" dirty="0">
                <a:ea typeface="맑은 고딕"/>
              </a:rPr>
              <a:t> 진행되는 것을 볼 수 있습니다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1429418"/>
      </p:ext>
    </p:extLst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06831339"/>
      </p:ext>
    </p:extLst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>
              <a:ea typeface="맑은 고딕"/>
            </a:endParaRPr>
          </a:p>
          <a:p>
            <a:r>
              <a:rPr lang="en-US" altLang="ko-KR" dirty="0" err="1">
                <a:ea typeface="맑은 고딕"/>
              </a:rPr>
              <a:t>ZeRO</a:t>
            </a:r>
            <a:r>
              <a:rPr lang="en-US" altLang="ko-KR" dirty="0">
                <a:ea typeface="맑은 고딕"/>
              </a:rPr>
              <a:t>-Offload</a:t>
            </a:r>
            <a:r>
              <a:rPr lang="ko-KR" altLang="en-US" dirty="0">
                <a:ea typeface="맑은 고딕"/>
              </a:rPr>
              <a:t>는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에서 </a:t>
            </a:r>
            <a:r>
              <a:rPr lang="en-US" altLang="ko-KR" dirty="0">
                <a:ea typeface="맑은 고딕"/>
              </a:rPr>
              <a:t>CPU</a:t>
            </a:r>
            <a:r>
              <a:rPr lang="ko-KR" altLang="en-US" dirty="0">
                <a:ea typeface="맑은 고딕"/>
              </a:rPr>
              <a:t>로 </a:t>
            </a:r>
            <a:r>
              <a:rPr lang="ko-KR" altLang="en-US" dirty="0" err="1">
                <a:ea typeface="맑은 고딕"/>
              </a:rPr>
              <a:t>오프로딩함으로써</a:t>
            </a:r>
            <a:r>
              <a:rPr lang="ko-KR" altLang="en-US" dirty="0">
                <a:ea typeface="맑은 고딕"/>
              </a:rPr>
              <a:t> 메모리 제약에서 벗어날 수 있게 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 err="1">
                <a:ea typeface="맑은 고딕"/>
              </a:rPr>
              <a:t>ZeRO</a:t>
            </a:r>
            <a:r>
              <a:rPr lang="en-US" altLang="ko-KR" dirty="0">
                <a:ea typeface="맑은 고딕"/>
              </a:rPr>
              <a:t>-Offload</a:t>
            </a:r>
            <a:r>
              <a:rPr lang="ko-KR" altLang="en-US" dirty="0">
                <a:ea typeface="맑은 고딕"/>
              </a:rPr>
              <a:t>는 심지어 단일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에서도 수십억 개의 파라미터 모델을 처리할 수 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 err="1">
                <a:ea typeface="맑은 고딕"/>
              </a:rPr>
              <a:t>ZeRO</a:t>
            </a:r>
            <a:r>
              <a:rPr lang="en-US" altLang="ko-KR" dirty="0">
                <a:ea typeface="맑은 고딕"/>
              </a:rPr>
              <a:t>-Offload </a:t>
            </a:r>
            <a:r>
              <a:rPr lang="ko-KR" altLang="en-US" dirty="0">
                <a:ea typeface="맑은 고딕"/>
              </a:rPr>
              <a:t>설계는 확장 가능한 멀티</a:t>
            </a:r>
            <a:r>
              <a:rPr lang="en-US" altLang="ko-KR" dirty="0">
                <a:ea typeface="맑은 고딕"/>
              </a:rPr>
              <a:t>-GPU </a:t>
            </a:r>
            <a:r>
              <a:rPr lang="ko-KR" altLang="en-US" dirty="0">
                <a:ea typeface="맑은 고딕"/>
              </a:rPr>
              <a:t>훈련을 가능하게 하기 위해 만들어졌습니다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CPU </a:t>
            </a:r>
            <a:r>
              <a:rPr lang="ko-KR" altLang="en-US" dirty="0">
                <a:ea typeface="맑은 고딕"/>
              </a:rPr>
              <a:t>자원에 대한 오버헤드를 방지하기 위해</a:t>
            </a:r>
            <a:r>
              <a:rPr lang="en-US" altLang="ko-KR" dirty="0">
                <a:ea typeface="맑은 고딕"/>
              </a:rPr>
              <a:t>, DPU</a:t>
            </a:r>
            <a:r>
              <a:rPr lang="ko-KR" altLang="en-US" dirty="0">
                <a:ea typeface="맑은 고딕"/>
              </a:rPr>
              <a:t>와 </a:t>
            </a:r>
            <a:r>
              <a:rPr lang="en-US" altLang="ko-KR" dirty="0">
                <a:ea typeface="맑은 고딕"/>
              </a:rPr>
              <a:t>ADAM</a:t>
            </a:r>
            <a:r>
              <a:rPr lang="ko-KR" altLang="en-US" dirty="0">
                <a:ea typeface="맑은 고딕"/>
              </a:rPr>
              <a:t>이 구현되었습니다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144811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ea typeface="맑은 고딕"/>
              </a:rPr>
              <a:t>Fp16</a:t>
            </a:r>
            <a:r>
              <a:rPr lang="ko-KR" altLang="en-US" dirty="0">
                <a:ea typeface="맑은 고딕"/>
              </a:rPr>
              <a:t>이라는 것은 </a:t>
            </a:r>
            <a:r>
              <a:rPr lang="en-US" altLang="ko-KR" dirty="0">
                <a:ea typeface="맑은 고딕"/>
              </a:rPr>
              <a:t>half precision</a:t>
            </a:r>
            <a:r>
              <a:rPr lang="ko-KR" altLang="en-US" dirty="0">
                <a:ea typeface="맑은 고딕"/>
              </a:rPr>
              <a:t>이고 </a:t>
            </a:r>
            <a:r>
              <a:rPr lang="en-US" altLang="ko-KR" dirty="0">
                <a:ea typeface="맑은 고딕"/>
              </a:rPr>
              <a:t>fp32</a:t>
            </a:r>
            <a:r>
              <a:rPr lang="ko-KR" altLang="en-US" dirty="0">
                <a:ea typeface="맑은 고딕"/>
              </a:rPr>
              <a:t>는 </a:t>
            </a:r>
            <a:r>
              <a:rPr lang="en-US" altLang="ko-KR" dirty="0">
                <a:ea typeface="맑은 고딕"/>
              </a:rPr>
              <a:t>single precision</a:t>
            </a:r>
            <a:r>
              <a:rPr lang="ko-KR" altLang="en-US" dirty="0">
                <a:ea typeface="맑은 고딕"/>
              </a:rPr>
              <a:t>입니다</a:t>
            </a:r>
            <a:r>
              <a:rPr lang="en-US" altLang="ko-KR" dirty="0">
                <a:ea typeface="맑은 고딕"/>
              </a:rPr>
              <a:t>.</a:t>
            </a: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dirty="0" err="1">
                <a:ea typeface="맑은 고딕"/>
              </a:rPr>
              <a:t>믹스드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프리시전은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fp16 parameter</a:t>
            </a:r>
            <a:r>
              <a:rPr lang="ko-KR" altLang="en-US" dirty="0">
                <a:ea typeface="맑은 고딕"/>
              </a:rPr>
              <a:t>와 </a:t>
            </a:r>
            <a:r>
              <a:rPr lang="en-US" altLang="ko-KR" dirty="0">
                <a:ea typeface="맑은 고딕"/>
              </a:rPr>
              <a:t>gradient, optimizer state </a:t>
            </a:r>
            <a:r>
              <a:rPr lang="ko-KR" altLang="en-US" dirty="0">
                <a:ea typeface="맑은 고딕"/>
              </a:rPr>
              <a:t>부분에서는 </a:t>
            </a:r>
            <a:r>
              <a:rPr lang="en-US" altLang="ko-KR" dirty="0">
                <a:ea typeface="맑은 고딕"/>
              </a:rPr>
              <a:t>fp32</a:t>
            </a:r>
            <a:r>
              <a:rPr lang="ko-KR" altLang="en-US" dirty="0">
                <a:ea typeface="맑은 고딕"/>
              </a:rPr>
              <a:t>를 사용하여 </a:t>
            </a:r>
            <a:r>
              <a:rPr lang="en-US" altLang="ko-KR" dirty="0">
                <a:ea typeface="맑은 고딕"/>
              </a:rPr>
              <a:t>parameter </a:t>
            </a:r>
            <a:r>
              <a:rPr lang="ko-KR" altLang="en-US" dirty="0">
                <a:ea typeface="맑은 고딕"/>
              </a:rPr>
              <a:t>업데이트를 하는데요</a:t>
            </a:r>
            <a:endParaRPr lang="en-US" altLang="ko-KR" dirty="0">
              <a:ea typeface="맑은 고딕"/>
            </a:endParaRPr>
          </a:p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altLang="ko-KR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ㅡ</a:t>
            </a:r>
            <a:r>
              <a:rPr lang="en-US" altLang="ko-KR" dirty="0" err="1">
                <a:ea typeface="맑은 고딕"/>
              </a:rPr>
              <a:t>ixed</a:t>
            </a:r>
            <a:r>
              <a:rPr lang="en-US" altLang="ko-KR" dirty="0">
                <a:ea typeface="맑은 고딕"/>
              </a:rPr>
              <a:t> precision</a:t>
            </a:r>
            <a:r>
              <a:rPr lang="ko-KR" altLang="en-US" dirty="0">
                <a:ea typeface="맑은 고딕"/>
              </a:rPr>
              <a:t>을 이용하면 </a:t>
            </a:r>
            <a:r>
              <a:rPr lang="en-US" altLang="ko-KR" dirty="0">
                <a:ea typeface="맑은 고딕"/>
              </a:rPr>
              <a:t>Low precision</a:t>
            </a:r>
            <a:r>
              <a:rPr lang="ko-KR" altLang="en-US" dirty="0">
                <a:ea typeface="맑은 고딕"/>
              </a:rPr>
              <a:t>에 대한 계산을 지원하면서 성능의 하락 없이 속도의 이점을 취할 수 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하지만 여전히 문제점이 있습니다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모델이 </a:t>
            </a:r>
            <a:r>
              <a:rPr lang="en-US" altLang="ko-KR" dirty="0">
                <a:ea typeface="맑은 고딕"/>
              </a:rPr>
              <a:t>m</a:t>
            </a:r>
            <a:r>
              <a:rPr lang="ko-KR" altLang="en-US" dirty="0">
                <a:ea typeface="맑은 고딕"/>
              </a:rPr>
              <a:t>개의 파라미터를 가지고 있다고 하면 위에서 </a:t>
            </a:r>
            <a:r>
              <a:rPr lang="en-US" altLang="ko-KR" dirty="0">
                <a:ea typeface="맑은 고딕"/>
              </a:rPr>
              <a:t>16m </a:t>
            </a:r>
            <a:r>
              <a:rPr lang="ko-KR" altLang="en-US" dirty="0">
                <a:ea typeface="맑은 고딕"/>
              </a:rPr>
              <a:t>바이트의 메모리가 필요로 하게 됩니다</a:t>
            </a:r>
            <a:r>
              <a:rPr lang="en-US" altLang="ko-KR" dirty="0">
                <a:ea typeface="맑은 고딕"/>
              </a:rPr>
              <a:t>. T5 </a:t>
            </a:r>
            <a:r>
              <a:rPr lang="ko-KR" altLang="en-US" dirty="0">
                <a:ea typeface="맑은 고딕"/>
              </a:rPr>
              <a:t>모델로 이를 </a:t>
            </a:r>
            <a:r>
              <a:rPr lang="ko-KR" altLang="en-US" dirty="0" err="1">
                <a:ea typeface="맑은 고딕"/>
              </a:rPr>
              <a:t>계산했을시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176GB</a:t>
            </a:r>
            <a:r>
              <a:rPr lang="ko-KR" altLang="en-US" dirty="0">
                <a:ea typeface="맑은 고딕"/>
              </a:rPr>
              <a:t>의 메모리가 요구됩니다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이는 </a:t>
            </a:r>
            <a:r>
              <a:rPr lang="en-US" altLang="ko-KR" dirty="0">
                <a:ea typeface="맑은 고딕"/>
              </a:rPr>
              <a:t>A 100 GPU </a:t>
            </a:r>
            <a:r>
              <a:rPr lang="ko-KR" altLang="en-US" dirty="0">
                <a:ea typeface="맑은 고딕"/>
              </a:rPr>
              <a:t>메모리 사이즈인 </a:t>
            </a:r>
            <a:r>
              <a:rPr lang="en-US" altLang="ko-KR" dirty="0">
                <a:ea typeface="맑은 고딕"/>
              </a:rPr>
              <a:t>80GB</a:t>
            </a:r>
            <a:r>
              <a:rPr lang="ko-KR" altLang="en-US" dirty="0">
                <a:ea typeface="맑은 고딕"/>
              </a:rPr>
              <a:t>보다도 훨씬 많은 용량입니다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403214506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그래서 더 많은 메모리에 대한 요구 조건을 해결하기위해 </a:t>
            </a:r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SCALE OUT</a:t>
            </a:r>
            <a:r>
              <a:rPr lang="ko-KR" altLang="en-US" dirty="0">
                <a:ea typeface="맑은 고딕"/>
              </a:rPr>
              <a:t>하는 방법과 </a:t>
            </a:r>
            <a:r>
              <a:rPr lang="en-US" altLang="ko-KR" dirty="0">
                <a:ea typeface="맑은 고딕"/>
              </a:rPr>
              <a:t>SCALE UP</a:t>
            </a:r>
            <a:r>
              <a:rPr lang="ko-KR" altLang="en-US" dirty="0">
                <a:ea typeface="맑은 고딕"/>
              </a:rPr>
              <a:t>하는 방법이 </a:t>
            </a:r>
            <a:r>
              <a:rPr lang="ko-KR" altLang="en-US" dirty="0" err="1">
                <a:ea typeface="맑은 고딕"/>
              </a:rPr>
              <a:t>제시되었스빈다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가장 먼저 </a:t>
            </a:r>
            <a:r>
              <a:rPr lang="en-US" altLang="ko-KR" dirty="0">
                <a:ea typeface="맑은 고딕"/>
              </a:rPr>
              <a:t>SCALE OUT</a:t>
            </a:r>
            <a:r>
              <a:rPr lang="ko-KR" altLang="en-US" dirty="0">
                <a:ea typeface="맑은 고딕"/>
              </a:rPr>
              <a:t>하는 방법인데요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우리가 아는 모델 </a:t>
            </a:r>
            <a:r>
              <a:rPr lang="ko-KR" altLang="en-US" dirty="0" err="1">
                <a:ea typeface="맑은 고딕"/>
              </a:rPr>
              <a:t>페럴리즘과</a:t>
            </a:r>
            <a:r>
              <a:rPr lang="ko-KR" altLang="en-US" dirty="0">
                <a:ea typeface="맑은 고딕"/>
              </a:rPr>
              <a:t> 파이프라인 </a:t>
            </a:r>
            <a:r>
              <a:rPr lang="ko-KR" altLang="en-US" dirty="0" err="1">
                <a:ea typeface="맑은 고딕"/>
              </a:rPr>
              <a:t>페럴리즘이</a:t>
            </a:r>
            <a:r>
              <a:rPr lang="ko-KR" altLang="en-US" dirty="0">
                <a:ea typeface="맑은 고딕"/>
              </a:rPr>
              <a:t> 제시 되었습니다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모델 </a:t>
            </a:r>
            <a:r>
              <a:rPr lang="ko-KR" altLang="en-US" dirty="0" err="1">
                <a:ea typeface="맑은 고딕"/>
              </a:rPr>
              <a:t>페럴리즘의</a:t>
            </a:r>
            <a:r>
              <a:rPr lang="ko-KR" altLang="en-US" dirty="0">
                <a:ea typeface="맑은 고딕"/>
              </a:rPr>
              <a:t> 경우에는 </a:t>
            </a:r>
            <a:r>
              <a:rPr lang="en-US" altLang="ko-KR" dirty="0">
                <a:ea typeface="맑은 고딕"/>
              </a:rPr>
              <a:t>LOW </a:t>
            </a:r>
            <a:r>
              <a:rPr lang="ko-KR" altLang="en-US" dirty="0" err="1">
                <a:ea typeface="맑은 고딕"/>
              </a:rPr>
              <a:t>유틸라이제이션이</a:t>
            </a:r>
            <a:r>
              <a:rPr lang="ko-KR" altLang="en-US" dirty="0">
                <a:ea typeface="맑은 고딕"/>
              </a:rPr>
              <a:t> 문제이며 이 두가지는 공통적으로 사용자가 원래 작성한 모델 구조나 코드를 변경해야 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이러한 변경이 필요한 이유는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모델 병렬화와 파이프라인 병렬화 방식이 모델의 서로 다른 부분을 동시에 처리하도록 설계되어 있기 때문입니다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따라서 이를 수행하려면 사용자 모델이 각 병렬화 전략에 맞게 분할되고 조정되어야 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결론적으로</a:t>
            </a:r>
            <a:r>
              <a:rPr lang="en-US" altLang="ko-KR" dirty="0">
                <a:ea typeface="맑은 고딕"/>
              </a:rPr>
              <a:t>, </a:t>
            </a:r>
            <a:r>
              <a:rPr lang="ko-KR" altLang="en-US" dirty="0">
                <a:ea typeface="맑은 고딕"/>
              </a:rPr>
              <a:t>이러한 변경이 사용자에게 부담을 주거나 특정 모델 구조에만 적용 가능한 경우가 있어 사용성이 제한될 수 있습니다</a:t>
            </a:r>
            <a:r>
              <a:rPr lang="en-US" altLang="ko-KR" dirty="0">
                <a:ea typeface="맑은 고딕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86025478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이를 대체하기 위해서 생긴 연구가 최근 </a:t>
            </a:r>
            <a:r>
              <a:rPr lang="ko-KR" altLang="en-US" dirty="0" err="1">
                <a:ea typeface="맑은 고딕"/>
              </a:rPr>
              <a:t>연구중</a:t>
            </a:r>
            <a:r>
              <a:rPr lang="ko-KR" altLang="en-US" dirty="0">
                <a:ea typeface="맑은 고딕"/>
              </a:rPr>
              <a:t> 하나인 </a:t>
            </a:r>
            <a:r>
              <a:rPr lang="en-US" altLang="ko-KR" dirty="0">
                <a:ea typeface="맑은 고딕"/>
              </a:rPr>
              <a:t>ZERO</a:t>
            </a:r>
            <a:r>
              <a:rPr lang="ko-KR" altLang="en-US" dirty="0">
                <a:ea typeface="맑은 고딕"/>
              </a:rPr>
              <a:t>라는 </a:t>
            </a:r>
            <a:r>
              <a:rPr lang="en-US" altLang="ko-KR" dirty="0">
                <a:ea typeface="맑은 고딕"/>
              </a:rPr>
              <a:t>PAPER</a:t>
            </a:r>
            <a:r>
              <a:rPr lang="ko-KR" altLang="en-US" dirty="0">
                <a:ea typeface="맑은 고딕"/>
              </a:rPr>
              <a:t>에서 제안된 방법인데요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 err="1">
                <a:ea typeface="맑은 고딕"/>
              </a:rPr>
              <a:t>멀티플</a:t>
            </a:r>
            <a:r>
              <a:rPr lang="ko-KR" altLang="en-US" dirty="0">
                <a:ea typeface="맑은 고딕"/>
              </a:rPr>
              <a:t>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가 있고 마치 </a:t>
            </a:r>
            <a:r>
              <a:rPr lang="en-US" altLang="ko-KR" dirty="0">
                <a:ea typeface="맑은 고딕"/>
              </a:rPr>
              <a:t>DP</a:t>
            </a:r>
            <a:r>
              <a:rPr lang="ko-KR" altLang="en-US" dirty="0">
                <a:ea typeface="맑은 고딕"/>
              </a:rPr>
              <a:t>처럼 작동을 합니다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기존 </a:t>
            </a:r>
            <a:r>
              <a:rPr lang="en-US" altLang="ko-KR" dirty="0">
                <a:ea typeface="맑은 고딕"/>
              </a:rPr>
              <a:t>DP</a:t>
            </a:r>
            <a:r>
              <a:rPr lang="ko-KR" altLang="en-US" dirty="0">
                <a:ea typeface="맑은 고딕"/>
              </a:rPr>
              <a:t>에서의 가장 큰 </a:t>
            </a:r>
            <a:r>
              <a:rPr lang="ko-KR" altLang="en-US" dirty="0" err="1">
                <a:ea typeface="맑은 고딕"/>
              </a:rPr>
              <a:t>문제중에</a:t>
            </a:r>
            <a:r>
              <a:rPr lang="ko-KR" altLang="en-US" dirty="0">
                <a:ea typeface="맑은 고딕"/>
              </a:rPr>
              <a:t> 하나는 </a:t>
            </a:r>
            <a:r>
              <a:rPr lang="en-US" altLang="ko-KR" dirty="0">
                <a:ea typeface="맑은 고딕"/>
              </a:rPr>
              <a:t>MODEL STATE </a:t>
            </a:r>
            <a:r>
              <a:rPr lang="ko-KR" altLang="en-US" dirty="0">
                <a:ea typeface="맑은 고딕"/>
              </a:rPr>
              <a:t>전부를 각 </a:t>
            </a:r>
            <a:r>
              <a:rPr lang="en-US" altLang="ko-KR" dirty="0">
                <a:ea typeface="맑은 고딕"/>
              </a:rPr>
              <a:t>GPU</a:t>
            </a:r>
            <a:r>
              <a:rPr lang="ko-KR" altLang="en-US" dirty="0">
                <a:ea typeface="맑은 고딕"/>
              </a:rPr>
              <a:t>가 다 가지고 </a:t>
            </a:r>
            <a:r>
              <a:rPr lang="ko-KR" altLang="en-US" dirty="0" err="1">
                <a:ea typeface="맑은 고딕"/>
              </a:rPr>
              <a:t>있었어야하는데요</a:t>
            </a:r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ZERO</a:t>
            </a:r>
            <a:r>
              <a:rPr lang="ko-KR" altLang="en-US" dirty="0">
                <a:ea typeface="맑은 고딕"/>
              </a:rPr>
              <a:t>에서는 이러한 </a:t>
            </a:r>
            <a:r>
              <a:rPr lang="en-US" altLang="ko-KR" dirty="0">
                <a:ea typeface="맑은 고딕"/>
              </a:rPr>
              <a:t>DP</a:t>
            </a:r>
            <a:r>
              <a:rPr lang="ko-KR" altLang="en-US" dirty="0">
                <a:ea typeface="맑은 고딕"/>
              </a:rPr>
              <a:t>에서의 </a:t>
            </a:r>
            <a:r>
              <a:rPr lang="en-US" altLang="ko-KR" dirty="0">
                <a:ea typeface="맑은 고딕"/>
              </a:rPr>
              <a:t>MODEL STATE</a:t>
            </a:r>
            <a:r>
              <a:rPr lang="ko-KR" altLang="en-US" dirty="0">
                <a:ea typeface="맑은 고딕"/>
              </a:rPr>
              <a:t>를 복제 하지 않아 메모리 절약 부분에서 이점을 가져올 수 있습니다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334884548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ko-KR" altLang="en-US" dirty="0">
                <a:ea typeface="맑은 고딕"/>
              </a:rPr>
              <a:t>메모리에 얼마나 이점을 </a:t>
            </a:r>
            <a:r>
              <a:rPr lang="ko-KR" altLang="en-US" dirty="0" err="1">
                <a:ea typeface="맑은 고딕"/>
              </a:rPr>
              <a:t>가져올것인가에</a:t>
            </a:r>
            <a:r>
              <a:rPr lang="ko-KR" altLang="en-US" dirty="0">
                <a:ea typeface="맑은 고딕"/>
              </a:rPr>
              <a:t> 대해서는 </a:t>
            </a:r>
            <a:endParaRPr lang="en-US" altLang="ko-KR" dirty="0">
              <a:ea typeface="맑은 고딕"/>
            </a:endParaRPr>
          </a:p>
          <a:p>
            <a:r>
              <a:rPr lang="en-US" altLang="ko-KR" dirty="0">
                <a:ea typeface="맑은 고딕"/>
              </a:rPr>
              <a:t>MODEL STATE</a:t>
            </a:r>
            <a:r>
              <a:rPr lang="ko-KR" altLang="en-US" dirty="0">
                <a:ea typeface="맑은 고딕"/>
              </a:rPr>
              <a:t>를 얼마 만큼 나누는가에 따라 달라지는데요</a:t>
            </a:r>
            <a:endParaRPr lang="en-US" altLang="ko-KR" dirty="0">
              <a:ea typeface="맑은 고딕"/>
            </a:endParaRPr>
          </a:p>
          <a:p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가장 먼저 </a:t>
            </a:r>
            <a:r>
              <a:rPr lang="en-US" altLang="ko-KR" dirty="0">
                <a:ea typeface="맑은 고딕"/>
              </a:rPr>
              <a:t>OPTIMIZER STATE</a:t>
            </a:r>
            <a:r>
              <a:rPr lang="ko-KR" altLang="en-US" dirty="0">
                <a:ea typeface="맑은 고딕"/>
              </a:rPr>
              <a:t>만 </a:t>
            </a:r>
            <a:r>
              <a:rPr lang="ko-KR" altLang="en-US" dirty="0" err="1">
                <a:ea typeface="맑은 고딕"/>
              </a:rPr>
              <a:t>파티셔닝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했을대는</a:t>
            </a:r>
            <a:r>
              <a:rPr lang="ko-KR" altLang="en-US" dirty="0">
                <a:ea typeface="맑은 고딕"/>
              </a:rPr>
              <a:t> 메모리는 </a:t>
            </a:r>
            <a:r>
              <a:rPr lang="en-US" altLang="ko-KR" dirty="0">
                <a:ea typeface="맑은 고딕"/>
              </a:rPr>
              <a:t>4</a:t>
            </a:r>
            <a:r>
              <a:rPr lang="ko-KR" altLang="en-US" dirty="0">
                <a:ea typeface="맑은 고딕"/>
              </a:rPr>
              <a:t>배 감소하고 기존 </a:t>
            </a:r>
            <a:r>
              <a:rPr lang="en-US" altLang="ko-KR" dirty="0">
                <a:ea typeface="맑은 고딕"/>
              </a:rPr>
              <a:t>DP</a:t>
            </a:r>
            <a:r>
              <a:rPr lang="ko-KR" altLang="en-US" dirty="0">
                <a:ea typeface="맑은 고딕"/>
              </a:rPr>
              <a:t>와 동일한 </a:t>
            </a:r>
            <a:r>
              <a:rPr lang="en-US" altLang="ko-KR" dirty="0">
                <a:ea typeface="맑은 고딕"/>
              </a:rPr>
              <a:t>COMMUNICATION VOLUME</a:t>
            </a:r>
            <a:r>
              <a:rPr lang="ko-KR" altLang="en-US" dirty="0">
                <a:ea typeface="맑은 고딕"/>
              </a:rPr>
              <a:t>을 가지게 됩니다</a:t>
            </a:r>
            <a:endParaRPr lang="en-US" altLang="ko-KR" dirty="0">
              <a:ea typeface="맑은 고딕"/>
            </a:endParaRPr>
          </a:p>
          <a:p>
            <a:r>
              <a:rPr lang="ko-KR" altLang="en-US" dirty="0">
                <a:ea typeface="맑은 고딕"/>
              </a:rPr>
              <a:t>그리고 </a:t>
            </a:r>
            <a:r>
              <a:rPr lang="en-US" altLang="ko-KR" dirty="0">
                <a:ea typeface="맑은 고딕"/>
              </a:rPr>
              <a:t>OPTIMIZER STATE </a:t>
            </a:r>
            <a:r>
              <a:rPr lang="ko-KR" altLang="en-US" dirty="0">
                <a:ea typeface="맑은 고딕"/>
              </a:rPr>
              <a:t>와 파라미터를 </a:t>
            </a:r>
            <a:r>
              <a:rPr lang="ko-KR" altLang="en-US" dirty="0" err="1">
                <a:ea typeface="맑은 고딕"/>
              </a:rPr>
              <a:t>파티셔닝</a:t>
            </a:r>
            <a:r>
              <a:rPr lang="ko-KR" altLang="en-US" dirty="0">
                <a:ea typeface="맑은 고딕"/>
              </a:rPr>
              <a:t> </a:t>
            </a:r>
            <a:r>
              <a:rPr lang="ko-KR" altLang="en-US" dirty="0" err="1">
                <a:ea typeface="맑은 고딕"/>
              </a:rPr>
              <a:t>했을때는</a:t>
            </a:r>
            <a:r>
              <a:rPr lang="ko-KR" altLang="en-US" dirty="0">
                <a:ea typeface="맑은 고딕"/>
              </a:rPr>
              <a:t> 메모리는 </a:t>
            </a:r>
            <a:r>
              <a:rPr lang="en-US" altLang="ko-KR" dirty="0">
                <a:ea typeface="맑은 고딕"/>
              </a:rPr>
              <a:t>8</a:t>
            </a:r>
            <a:r>
              <a:rPr lang="ko-KR" altLang="en-US" dirty="0">
                <a:ea typeface="맑은 고딕"/>
              </a:rPr>
              <a:t>배 감소하고 </a:t>
            </a:r>
            <a:r>
              <a:rPr lang="en-US" altLang="ko-KR" dirty="0">
                <a:ea typeface="맑은 고딕"/>
              </a:rPr>
              <a:t>DP</a:t>
            </a:r>
            <a:r>
              <a:rPr lang="ko-KR" altLang="en-US" dirty="0">
                <a:ea typeface="맑은 고딕"/>
              </a:rPr>
              <a:t>와 동일한 커뮤니케이션 볼륨을 가지게 됩니다</a:t>
            </a:r>
            <a:r>
              <a:rPr lang="en-US" altLang="ko-KR" dirty="0">
                <a:ea typeface="맑은 고딕"/>
              </a:rPr>
              <a:t>.</a:t>
            </a:r>
          </a:p>
          <a:p>
            <a:r>
              <a:rPr lang="ko-KR" altLang="en-US" dirty="0">
                <a:ea typeface="맑은 고딕"/>
              </a:rPr>
              <a:t>마지막으로 </a:t>
            </a:r>
            <a:r>
              <a:rPr lang="en-US" altLang="ko-KR" dirty="0">
                <a:ea typeface="맑은 고딕"/>
              </a:rPr>
              <a:t>PARAMETER</a:t>
            </a:r>
            <a:r>
              <a:rPr lang="ko-KR" altLang="en-US" dirty="0">
                <a:ea typeface="맑은 고딕"/>
              </a:rPr>
              <a:t>까지 다 </a:t>
            </a:r>
            <a:r>
              <a:rPr lang="ko-KR" altLang="en-US" dirty="0" err="1">
                <a:ea typeface="맑은 고딕"/>
              </a:rPr>
              <a:t>파티셔닝을</a:t>
            </a:r>
            <a:r>
              <a:rPr lang="ko-KR" altLang="en-US" dirty="0">
                <a:ea typeface="맑은 고딕"/>
              </a:rPr>
              <a:t> 하면 </a:t>
            </a:r>
            <a:r>
              <a:rPr lang="en-US" altLang="ko-KR" dirty="0">
                <a:ea typeface="맑은 고딕"/>
              </a:rPr>
              <a:t>DP degree</a:t>
            </a:r>
            <a:r>
              <a:rPr lang="ko-KR" altLang="en-US" dirty="0">
                <a:ea typeface="맑은 고딕"/>
              </a:rPr>
              <a:t>에 따라 메모리도 선형적으로 감소를 하는데요</a:t>
            </a:r>
            <a:r>
              <a:rPr lang="en-US" altLang="ko-KR" dirty="0">
                <a:ea typeface="맑은 고딕"/>
              </a:rPr>
              <a:t>. </a:t>
            </a:r>
            <a:r>
              <a:rPr lang="ko-KR" altLang="en-US" dirty="0">
                <a:ea typeface="맑은 고딕"/>
              </a:rPr>
              <a:t>이 경우에는 커뮤니케이션 볼륨은 두배가 됩니다</a:t>
            </a:r>
            <a:r>
              <a:rPr lang="en-US" altLang="ko-KR" dirty="0">
                <a:ea typeface="맑은 고딕"/>
              </a:rPr>
              <a:t>.</a:t>
            </a:r>
          </a:p>
          <a:p>
            <a:endParaRPr lang="en-US" altLang="ko-KR" dirty="0">
              <a:ea typeface="맑은 고딕"/>
            </a:endParaRPr>
          </a:p>
        </p:txBody>
      </p:sp>
    </p:spTree>
    <p:extLst>
      <p:ext uri="{BB962C8B-B14F-4D97-AF65-F5344CB8AC3E}">
        <p14:creationId xmlns:p14="http://schemas.microsoft.com/office/powerpoint/2010/main" val="1066428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3723354712"/>
      </p:ext>
    </p:extLst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049334133"/>
      </p:ext>
    </p:extLst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15100" y="998538"/>
            <a:ext cx="1943100" cy="5859462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998538"/>
            <a:ext cx="5676900" cy="585946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743868525"/>
      </p:ext>
    </p:extLst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46715730"/>
      </p:ext>
    </p:extLst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59105027"/>
      </p:ext>
    </p:extLst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4176087253"/>
      </p:ext>
    </p:extLst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81000" y="1397000"/>
            <a:ext cx="4114800" cy="5435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397000"/>
            <a:ext cx="4114800" cy="5435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784426868"/>
      </p:ext>
    </p:extLst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485940834"/>
      </p:ext>
    </p:extLst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4110994"/>
      </p:ext>
    </p:extLst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41748320"/>
      </p:ext>
    </p:extLst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427620165"/>
      </p:ext>
    </p:extLst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16163358"/>
      </p:ext>
    </p:extLst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912591332"/>
      </p:ext>
    </p:extLst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92266420"/>
      </p:ext>
    </p:extLst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67500" y="254000"/>
            <a:ext cx="2095500" cy="6578600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81000" y="254000"/>
            <a:ext cx="6134100" cy="657860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882457938"/>
      </p:ext>
    </p:extLst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/>
            </a:lvl1pPr>
            <a:lvl2pPr marL="457200" indent="0">
              <a:buNone/>
              <a:defRPr sz="1800"/>
            </a:lvl2pPr>
            <a:lvl3pPr marL="914400" indent="0">
              <a:buNone/>
              <a:defRPr sz="1600"/>
            </a:lvl3pPr>
            <a:lvl4pPr marL="1371600" indent="0">
              <a:buNone/>
              <a:defRPr sz="1400"/>
            </a:lvl4pPr>
            <a:lvl5pPr marL="1828800" indent="0">
              <a:buNone/>
              <a:defRPr sz="1400"/>
            </a:lvl5pPr>
            <a:lvl6pPr marL="2286000" indent="0">
              <a:buNone/>
              <a:defRPr sz="1400"/>
            </a:lvl6pPr>
            <a:lvl7pPr marL="2743200" indent="0">
              <a:buNone/>
              <a:defRPr sz="1400"/>
            </a:lvl7pPr>
            <a:lvl8pPr marL="3200400" indent="0">
              <a:buNone/>
              <a:defRPr sz="1400"/>
            </a:lvl8pPr>
            <a:lvl9pPr marL="3657600" indent="0">
              <a:buNone/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737380853"/>
      </p:ext>
    </p:extLst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3886200"/>
            <a:ext cx="3762375" cy="2971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00575" y="3886200"/>
            <a:ext cx="3762375" cy="29718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88346478"/>
      </p:ext>
    </p:extLst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69650075"/>
      </p:ext>
    </p:extLst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905889404"/>
      </p:ext>
    </p:extLst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2758303"/>
      </p:ext>
    </p:extLst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2453088800"/>
      </p:ext>
    </p:extLst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638857838"/>
      </p:ext>
    </p:extLst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5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685800" y="998538"/>
            <a:ext cx="7772400" cy="28876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8100" tIns="38100" rIns="38100" bIns="3810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Calibri Bold" charset="0"/>
              </a:rPr>
              <a:t>Click to edit Master title style</a:t>
            </a:r>
          </a:p>
        </p:txBody>
      </p:sp>
      <p:sp>
        <p:nvSpPr>
          <p:cNvPr id="1026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685800" y="3886200"/>
            <a:ext cx="7677150" cy="2971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38100" tIns="38100" rIns="38100" bIns="3810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>
                <a:sym typeface="Calibri" charset="0"/>
              </a:rPr>
              <a:t>Click to edit Master text styles</a:t>
            </a:r>
          </a:p>
          <a:p>
            <a:pPr lvl="1"/>
            <a:r>
              <a:rPr lang="en-US">
                <a:sym typeface="Calibri" charset="0"/>
              </a:rPr>
              <a:t>Second level</a:t>
            </a:r>
          </a:p>
          <a:p>
            <a:pPr lvl="2"/>
            <a:r>
              <a:rPr lang="en-US">
                <a:sym typeface="Calibri" charset="0"/>
              </a:rPr>
              <a:t>Third level</a:t>
            </a:r>
          </a:p>
          <a:p>
            <a:pPr lvl="3"/>
            <a:r>
              <a:rPr lang="en-US">
                <a:sym typeface="Calibri" charset="0"/>
              </a:rPr>
              <a:t>Fourth level</a:t>
            </a:r>
          </a:p>
          <a:p>
            <a:pPr lvl="4"/>
            <a:r>
              <a:rPr lang="en-US">
                <a:sym typeface="Calibri" charset="0"/>
              </a:rPr>
              <a:t>Fifth level</a:t>
            </a:r>
          </a:p>
        </p:txBody>
      </p:sp>
      <p:sp>
        <p:nvSpPr>
          <p:cNvPr id="4" name="Rectangle 3"/>
          <p:cNvSpPr/>
          <p:nvPr userDrawn="1"/>
        </p:nvSpPr>
        <p:spPr>
          <a:xfrm>
            <a:off x="8830843" y="6611779"/>
            <a:ext cx="31315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fld id="{F5551B27-49BC-4291-80C6-707CDCF1D651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itchFamily="-96" charset="0"/>
                <a:ea typeface="ＭＳ Ｐゴシック" pitchFamily="-96" charset="-128"/>
                <a:cs typeface="ＭＳ Ｐゴシック" pitchFamily="-96" charset="-128"/>
                <a:sym typeface="Gill Sans" charset="0"/>
              </a:rPr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0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630568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/>
  <p:txStyles>
    <p:titleStyle>
      <a:lvl1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j-lt"/>
          <a:ea typeface="+mj-ea"/>
          <a:cs typeface="+mj-cs"/>
          <a:sym typeface="Calibri Bold" charset="0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9pPr>
    </p:titleStyle>
    <p:bodyStyle>
      <a:lvl1pPr algn="l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1pPr>
      <a:lvl2pPr marL="4191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2pPr>
      <a:lvl3pPr marL="8763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3pPr>
      <a:lvl4pPr marL="13335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4pPr>
      <a:lvl5pPr marL="17907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5pPr>
      <a:lvl6pPr marL="22479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6pPr>
      <a:lvl7pPr marL="27051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7pPr>
      <a:lvl8pPr marL="31623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8pPr>
      <a:lvl9pPr marL="3619500" algn="ctr" rtl="0" fontAlgn="base">
        <a:spcBef>
          <a:spcPts val="500"/>
        </a:spcBef>
        <a:spcAft>
          <a:spcPct val="0"/>
        </a:spcAft>
        <a:defRPr sz="2000">
          <a:solidFill>
            <a:schemeClr val="tx1"/>
          </a:solidFill>
          <a:latin typeface="+mn-lt"/>
          <a:ea typeface="+mn-ea"/>
          <a:cs typeface="+mn-cs"/>
          <a:sym typeface="Calibri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9" name="Rectangle 1"/>
          <p:cNvSpPr>
            <a:spLocks noGrp="1" noChangeArrowheads="1"/>
          </p:cNvSpPr>
          <p:nvPr>
            <p:ph type="title"/>
          </p:nvPr>
        </p:nvSpPr>
        <p:spPr bwMode="auto">
          <a:xfrm>
            <a:off x="381000" y="254000"/>
            <a:ext cx="8382000" cy="10922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ctr" anchorCtr="0" compatLnSpc="1"/>
          <a:lstStyle/>
          <a:p>
            <a:pPr lvl="0"/>
            <a:r>
              <a:rPr lang="en-US">
                <a:sym typeface="Calibri Bold" charset="0"/>
              </a:rPr>
              <a:t>Click to edit Master title style</a:t>
            </a:r>
          </a:p>
        </p:txBody>
      </p:sp>
      <p:sp>
        <p:nvSpPr>
          <p:cNvPr id="2050" name="Rectangle 2"/>
          <p:cNvSpPr>
            <a:spLocks noGrp="1" noChangeArrowheads="1"/>
          </p:cNvSpPr>
          <p:nvPr>
            <p:ph type="body" idx="1"/>
          </p:nvPr>
        </p:nvSpPr>
        <p:spPr bwMode="auto">
          <a:xfrm>
            <a:off x="381000" y="1397000"/>
            <a:ext cx="8382000" cy="54356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/>
          <a:p>
            <a:pPr lvl="0"/>
            <a:r>
              <a:rPr lang="en-US">
                <a:sym typeface="Calibri Bold" charset="0"/>
              </a:rPr>
              <a:t>Click to edit Master text styles</a:t>
            </a:r>
          </a:p>
          <a:p>
            <a:pPr lvl="1"/>
            <a:r>
              <a:rPr lang="en-US">
                <a:sym typeface="Calibri" charset="0"/>
              </a:rPr>
              <a:t>Second level</a:t>
            </a:r>
          </a:p>
          <a:p>
            <a:pPr lvl="2"/>
            <a:r>
              <a:rPr lang="en-US">
                <a:sym typeface="Calibri" charset="0"/>
              </a:rPr>
              <a:t>Third level</a:t>
            </a:r>
          </a:p>
          <a:p>
            <a:pPr lvl="3"/>
            <a:r>
              <a:rPr lang="en-US">
                <a:sym typeface="Calibri" charset="0"/>
              </a:rPr>
              <a:t>Fourth level</a:t>
            </a:r>
          </a:p>
          <a:p>
            <a:pPr lvl="4"/>
            <a:r>
              <a:rPr lang="en-US">
                <a:sym typeface="Calibri" charset="0"/>
              </a:rPr>
              <a:t>Fifth level</a:t>
            </a:r>
          </a:p>
        </p:txBody>
      </p:sp>
      <p:sp>
        <p:nvSpPr>
          <p:cNvPr id="5" name="Rectangle 4"/>
          <p:cNvSpPr/>
          <p:nvPr userDrawn="1"/>
        </p:nvSpPr>
        <p:spPr>
          <a:xfrm>
            <a:off x="8830843" y="6611779"/>
            <a:ext cx="313157" cy="24622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fld id="{F5551B27-49BC-4291-80C6-707CDCF1D651}" type="slidenum">
              <a:rPr kumimoji="0" lang="en-US" sz="1000" b="1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 Narrow" pitchFamily="-96" charset="0"/>
                <a:ea typeface="ＭＳ Ｐゴシック" pitchFamily="-96" charset="-128"/>
                <a:cs typeface="ＭＳ Ｐゴシック" pitchFamily="-96" charset="-128"/>
              </a:rPr>
              <a:t>‹#›</a:t>
            </a:fld>
            <a:endParaRPr lang="en-US" sz="1000"/>
          </a:p>
        </p:txBody>
      </p:sp>
    </p:spTree>
    <p:extLst>
      <p:ext uri="{BB962C8B-B14F-4D97-AF65-F5344CB8AC3E}">
        <p14:creationId xmlns:p14="http://schemas.microsoft.com/office/powerpoint/2010/main" val="5858028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5" r:id="rId1"/>
    <p:sldLayoutId id="2147483686" r:id="rId2"/>
    <p:sldLayoutId id="2147483687" r:id="rId3"/>
    <p:sldLayoutId id="2147483688" r:id="rId4"/>
    <p:sldLayoutId id="2147483689" r:id="rId5"/>
    <p:sldLayoutId id="2147483690" r:id="rId6"/>
    <p:sldLayoutId id="2147483691" r:id="rId7"/>
    <p:sldLayoutId id="2147483692" r:id="rId8"/>
    <p:sldLayoutId id="2147483693" r:id="rId9"/>
    <p:sldLayoutId id="2147483694" r:id="rId10"/>
    <p:sldLayoutId id="2147483695" r:id="rId11"/>
  </p:sldLayoutIdLst>
  <p:transition/>
  <p:txStyles>
    <p:titleStyle>
      <a:lvl1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+mj-lt"/>
          <a:ea typeface="+mj-ea"/>
          <a:cs typeface="+mj-cs"/>
          <a:sym typeface="Calibri Bold" charset="0"/>
        </a:defRPr>
      </a:lvl1pPr>
      <a:lvl2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2pPr>
      <a:lvl3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3pPr>
      <a:lvl4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4pPr>
      <a:lvl5pPr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5pPr>
      <a:lvl6pPr marL="4572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6pPr>
      <a:lvl7pPr marL="9144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7pPr>
      <a:lvl8pPr marL="13716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8pPr>
      <a:lvl9pPr marL="1828800" algn="l" rtl="0" fontAlgn="base">
        <a:spcBef>
          <a:spcPct val="0"/>
        </a:spcBef>
        <a:spcAft>
          <a:spcPct val="0"/>
        </a:spcAft>
        <a:defRPr sz="3600">
          <a:solidFill>
            <a:schemeClr val="tx1"/>
          </a:solidFill>
          <a:latin typeface="Calibri Bold" charset="0"/>
          <a:ea typeface="ヒラギノ角ゴ ProN W6" charset="-128"/>
          <a:cs typeface="ヒラギノ角ゴ ProN W6" charset="-128"/>
          <a:sym typeface="Calibri Bold" charset="0"/>
        </a:defRPr>
      </a:lvl9pPr>
    </p:titleStyle>
    <p:bodyStyle>
      <a:lvl1pPr marL="254000" indent="-254000" algn="l" rtl="0" fontAlgn="base">
        <a:spcBef>
          <a:spcPts val="600"/>
        </a:spcBef>
        <a:spcAft>
          <a:spcPct val="0"/>
        </a:spcAft>
        <a:buClr>
          <a:srgbClr val="990000"/>
        </a:buClr>
        <a:buSzPct val="60000"/>
        <a:buFont typeface="Wingdings 2" charset="2"/>
        <a:buChar char="¢"/>
        <a:defRPr sz="2400">
          <a:solidFill>
            <a:schemeClr val="tx1"/>
          </a:solidFill>
          <a:latin typeface="+mn-lt"/>
          <a:ea typeface="+mn-ea"/>
          <a:cs typeface="+mn-cs"/>
          <a:sym typeface="Calibri Bold" charset="0"/>
        </a:defRPr>
      </a:lvl1pPr>
      <a:lvl2pPr marL="514350" indent="-234950" algn="l" rtl="0" fontAlgn="base">
        <a:spcBef>
          <a:spcPts val="500"/>
        </a:spcBef>
        <a:spcAft>
          <a:spcPct val="0"/>
        </a:spcAft>
        <a:buClr>
          <a:srgbClr val="990000"/>
        </a:buClr>
        <a:buSzPct val="110000"/>
        <a:buFont typeface="Wingdings" panose="05000000000000000000" charset="2"/>
        <a:buChar char="§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2pPr>
      <a:lvl3pPr marL="800100" indent="-203200" algn="l" rtl="0" fontAlgn="base">
        <a:spcBef>
          <a:spcPts val="500"/>
        </a:spcBef>
        <a:spcAft>
          <a:spcPct val="0"/>
        </a:spcAft>
        <a:buClr>
          <a:srgbClr val="000000"/>
        </a:buClr>
        <a:buSzPct val="80000"/>
        <a:buFont typeface="Wingdings" panose="05000000000000000000" charset="2"/>
        <a:buChar char="§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3pPr>
      <a:lvl4pPr marL="11430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–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4pPr>
      <a:lvl5pPr marL="14605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5pPr>
      <a:lvl6pPr marL="19177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6pPr>
      <a:lvl7pPr marL="23749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7pPr>
      <a:lvl8pPr marL="28321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8pPr>
      <a:lvl9pPr marL="3289300" indent="-228600" algn="l" rtl="0" fontAlgn="base">
        <a:spcBef>
          <a:spcPts val="500"/>
        </a:spcBef>
        <a:spcAft>
          <a:spcPct val="0"/>
        </a:spcAft>
        <a:buClr>
          <a:srgbClr val="000000"/>
        </a:buClr>
        <a:buSzPct val="100000"/>
        <a:buFont typeface="Calibri" charset="0"/>
        <a:buChar char="»"/>
        <a:defRPr sz="2000">
          <a:solidFill>
            <a:schemeClr val="tx1"/>
          </a:solidFill>
          <a:latin typeface="Calibri" charset="0"/>
          <a:ea typeface="ヒラギノ角ゴ ProN W3" charset="-128"/>
          <a:cs typeface="ヒラギノ角ゴ ProN W3" charset="-128"/>
          <a:sym typeface="Calibri" charset="0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3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image" Target="../media/image7.png"/><Relationship Id="rId4" Type="http://schemas.openxmlformats.org/officeDocument/2006/relationships/notesSlide" Target="../notesSlides/notesSlide1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3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3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3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3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13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3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3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13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33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6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4.xml"/><Relationship Id="rId1" Type="http://schemas.openxmlformats.org/officeDocument/2006/relationships/slideLayout" Target="../slideLayouts/slideLayout1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5.xml"/><Relationship Id="rId1" Type="http://schemas.openxmlformats.org/officeDocument/2006/relationships/slideLayout" Target="../slideLayouts/slideLayout1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6.xml"/><Relationship Id="rId1" Type="http://schemas.openxmlformats.org/officeDocument/2006/relationships/slideLayout" Target="../slideLayouts/slideLayout13.xml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7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8.xml"/><Relationship Id="rId1" Type="http://schemas.openxmlformats.org/officeDocument/2006/relationships/slideLayout" Target="../slideLayouts/slideLayout1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39.xml"/><Relationship Id="rId1" Type="http://schemas.openxmlformats.org/officeDocument/2006/relationships/slideLayout" Target="../slideLayouts/slideLayout1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0.xml"/><Relationship Id="rId1" Type="http://schemas.openxmlformats.org/officeDocument/2006/relationships/slideLayout" Target="../slideLayouts/slideLayout13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1.xml"/><Relationship Id="rId1" Type="http://schemas.openxmlformats.org/officeDocument/2006/relationships/slideLayout" Target="../slideLayouts/slideLayout13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2.xml"/><Relationship Id="rId1" Type="http://schemas.openxmlformats.org/officeDocument/2006/relationships/slideLayout" Target="../slideLayouts/slideLayout13.xml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3.xml"/><Relationship Id="rId1" Type="http://schemas.openxmlformats.org/officeDocument/2006/relationships/slideLayout" Target="../slideLayouts/slideLayout13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44.xml"/><Relationship Id="rId1" Type="http://schemas.openxmlformats.org/officeDocument/2006/relationships/slideLayout" Target="../slideLayouts/slideLayout13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5.xml"/><Relationship Id="rId1" Type="http://schemas.openxmlformats.org/officeDocument/2006/relationships/slideLayout" Target="../slideLayouts/slideLayout13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6.xml"/><Relationship Id="rId1" Type="http://schemas.openxmlformats.org/officeDocument/2006/relationships/slideLayout" Target="../slideLayouts/slideLayout1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7.xml"/><Relationship Id="rId1" Type="http://schemas.openxmlformats.org/officeDocument/2006/relationships/slideLayout" Target="../slideLayouts/slideLayout1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48.xml"/><Relationship Id="rId1" Type="http://schemas.openxmlformats.org/officeDocument/2006/relationships/slideLayout" Target="../slideLayouts/slideLayout13.xml"/></Relationships>
</file>

<file path=ppt/slides/_rels/slide4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49.xml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50.xml"/><Relationship Id="rId1" Type="http://schemas.openxmlformats.org/officeDocument/2006/relationships/slideLayout" Target="../slideLayouts/slideLayout13.xml"/></Relationships>
</file>

<file path=ppt/slides/_rels/slide5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51.xml"/><Relationship Id="rId1" Type="http://schemas.openxmlformats.org/officeDocument/2006/relationships/slideLayout" Target="../slideLayouts/slideLayout13.xml"/></Relationships>
</file>

<file path=ppt/slides/_rels/slide5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2.xml"/><Relationship Id="rId1" Type="http://schemas.openxmlformats.org/officeDocument/2006/relationships/slideLayout" Target="../slideLayouts/slideLayout13.xml"/></Relationships>
</file>

<file path=ppt/slides/_rels/slide5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3.xml"/><Relationship Id="rId1" Type="http://schemas.openxmlformats.org/officeDocument/2006/relationships/slideLayout" Target="../slideLayouts/slideLayout1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7" name="Rectangle 1"/>
          <p:cNvSpPr>
            <a:spLocks/>
          </p:cNvSpPr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>
            <a:prstTxWarp prst="textNoShape">
              <a:avLst/>
            </a:prstTxWarp>
          </a:bodyPr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 bwMode="auto">
          <a:xfrm>
            <a:off x="692150" y="447357"/>
            <a:ext cx="7918450" cy="2895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  <a:defRPr/>
            </a:pPr>
            <a:r>
              <a:rPr lang="en-US" altLang="ko-KR" sz="3600" b="1" kern="0" dirty="0">
                <a:solidFill>
                  <a:srgbClr val="000000"/>
                </a:solidFill>
                <a:latin typeface="Calibri"/>
                <a:ea typeface="+mj-ea"/>
                <a:cs typeface="+mj-cs"/>
                <a:sym typeface="Gill Sans" charset="0"/>
              </a:rPr>
              <a:t>Serving Deep Learning Models with Deduplication from Relational Databases</a:t>
            </a:r>
            <a:endParaRPr kumimoji="0" lang="en-US" altLang="ko-KR" sz="3600" b="1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+mj-ea"/>
              <a:cs typeface="+mj-cs"/>
              <a:sym typeface="Gill Sans" charset="0"/>
            </a:endParaRPr>
          </a:p>
        </p:txBody>
      </p:sp>
      <p:sp>
        <p:nvSpPr>
          <p:cNvPr id="10" name="Subtitle 2"/>
          <p:cNvSpPr txBox="1">
            <a:spLocks/>
          </p:cNvSpPr>
          <p:nvPr/>
        </p:nvSpPr>
        <p:spPr bwMode="auto">
          <a:xfrm>
            <a:off x="609600" y="5737616"/>
            <a:ext cx="7678738" cy="83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pitchFamily="18" charset="2"/>
              <a:buNone/>
              <a:tabLst/>
              <a:defRPr/>
            </a:pPr>
            <a:r>
              <a:rPr kumimoji="0" 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itchFamily="34" charset="0"/>
                <a:ea typeface="+mn-ea"/>
                <a:cs typeface="+mn-cs"/>
                <a:sym typeface="Gill Sans" charset="0"/>
              </a:rPr>
              <a:t>Presenter:</a:t>
            </a:r>
            <a:r>
              <a:rPr lang="en-US" sz="2000" kern="0" dirty="0">
                <a:solidFill>
                  <a:srgbClr val="000000"/>
                </a:solidFill>
                <a:latin typeface="Calibri" pitchFamily="34" charset="0"/>
                <a:sym typeface="Gill Sans" charset="0"/>
              </a:rPr>
              <a:t> </a:t>
            </a:r>
            <a:r>
              <a:rPr lang="en-US" sz="2000" kern="0" dirty="0" err="1">
                <a:solidFill>
                  <a:srgbClr val="000000"/>
                </a:solidFill>
                <a:latin typeface="Calibri" pitchFamily="34" charset="0"/>
                <a:sym typeface="Gill Sans" charset="0"/>
              </a:rPr>
              <a:t>Daehan</a:t>
            </a:r>
            <a:r>
              <a:rPr lang="en-US" sz="2000" kern="0" dirty="0">
                <a:solidFill>
                  <a:srgbClr val="000000"/>
                </a:solidFill>
                <a:latin typeface="Calibri" pitchFamily="34" charset="0"/>
                <a:sym typeface="Gill Sans" charset="0"/>
              </a:rPr>
              <a:t> Lee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+mn-ea"/>
              <a:cs typeface="+mn-cs"/>
              <a:sym typeface="Gill Sans" charset="0"/>
            </a:endParaRPr>
          </a:p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pitchFamily="18" charset="2"/>
              <a:buNone/>
              <a:tabLst/>
              <a:defRPr/>
            </a:pPr>
            <a:r>
              <a: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Calibri" pitchFamily="34" charset="0"/>
                <a:sym typeface="Gill Sans" charset="0"/>
              </a:rPr>
              <a:t>Data-Intensive Computing Systems Laboratory (DataLab), DGIST</a:t>
            </a:r>
            <a:endParaRPr kumimoji="0" lang="en-US" sz="20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Calibri" pitchFamily="34" charset="0"/>
              <a:ea typeface="+mn-ea"/>
              <a:cs typeface="+mn-cs"/>
              <a:sym typeface="Gill Sans" charset="0"/>
            </a:endParaRPr>
          </a:p>
        </p:txBody>
      </p:sp>
      <p:sp>
        <p:nvSpPr>
          <p:cNvPr id="6" name="Rectangle 2"/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Arial Narrow" pitchFamily="34" charset="0"/>
                <a:ea typeface="Gill Sans" charset="0"/>
                <a:cs typeface="Gill Sans" charset="0"/>
              </a:rPr>
              <a:t>DGIST</a:t>
            </a:r>
          </a:p>
        </p:txBody>
      </p:sp>
      <p:sp>
        <p:nvSpPr>
          <p:cNvPr id="8" name="Subtitle 2">
            <a:extLst>
              <a:ext uri="{FF2B5EF4-FFF2-40B4-BE49-F238E27FC236}">
                <a16:creationId xmlns:a16="http://schemas.microsoft.com/office/drawing/2014/main" id="{4ED1B49F-1AFC-470D-B429-02D9366F495B}"/>
              </a:ext>
            </a:extLst>
          </p:cNvPr>
          <p:cNvSpPr txBox="1"/>
          <p:nvPr/>
        </p:nvSpPr>
        <p:spPr bwMode="auto">
          <a:xfrm>
            <a:off x="685605" y="3017985"/>
            <a:ext cx="7771558" cy="1546412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ctr" defTabSz="914400">
              <a:spcBef>
                <a:spcPct val="0"/>
              </a:spcBef>
              <a:spcAft>
                <a:spcPct val="0"/>
              </a:spcAft>
              <a:defRPr/>
            </a:pPr>
            <a:endParaRPr lang="en-US" i="1" dirty="0">
              <a:latin typeface="Calibri"/>
              <a:ea typeface="ヒラギノ角ゴ ProN W3"/>
              <a:cs typeface="+mn-lt"/>
            </a:endParaRPr>
          </a:p>
          <a:p>
            <a:pPr algn="ctr" defTabSz="914400">
              <a:spcBef>
                <a:spcPct val="0"/>
              </a:spcBef>
              <a:spcAft>
                <a:spcPct val="0"/>
              </a:spcAft>
              <a:defRPr/>
            </a:pPr>
            <a:r>
              <a:rPr lang="da-DK" i="1" dirty="0">
                <a:latin typeface="Calibri"/>
                <a:ea typeface="ヒラギノ角ゴ ProN W3"/>
                <a:cs typeface="+mn-lt"/>
              </a:rPr>
              <a:t>PVLDB, 15(10): 2230 - 2243, 2022</a:t>
            </a:r>
          </a:p>
          <a:p>
            <a:pPr algn="ctr" defTabSz="914400">
              <a:spcBef>
                <a:spcPct val="0"/>
              </a:spcBef>
              <a:spcAft>
                <a:spcPct val="0"/>
              </a:spcAft>
              <a:defRPr/>
            </a:pPr>
            <a:endParaRPr lang="en-US" i="1" dirty="0">
              <a:latin typeface="Calibri"/>
              <a:ea typeface="ヒラギノ角ゴ ProN W3"/>
              <a:cs typeface="+mn-lt"/>
            </a:endParaRPr>
          </a:p>
          <a:p>
            <a:pPr algn="ctr" defTabSz="914400">
              <a:spcBef>
                <a:spcPct val="0"/>
              </a:spcBef>
              <a:spcAft>
                <a:spcPct val="0"/>
              </a:spcAft>
              <a:defRPr/>
            </a:pPr>
            <a:r>
              <a:rPr lang="en-US" i="1" dirty="0" err="1">
                <a:latin typeface="Calibri"/>
                <a:ea typeface="ヒラギノ角ゴ ProN W3"/>
                <a:cs typeface="+mn-lt"/>
              </a:rPr>
              <a:t>Lixi</a:t>
            </a:r>
            <a:r>
              <a:rPr lang="en-US" i="1" dirty="0">
                <a:latin typeface="Calibri"/>
                <a:ea typeface="ヒラギノ角ゴ ProN W3"/>
                <a:cs typeface="+mn-lt"/>
              </a:rPr>
              <a:t> Zhou∗ , </a:t>
            </a:r>
            <a:r>
              <a:rPr lang="en-US" altLang="ko-KR" i="1" dirty="0" err="1">
                <a:latin typeface="Calibri"/>
                <a:ea typeface="ヒラギノ角ゴ ProN W3"/>
                <a:cs typeface="+mn-lt"/>
              </a:rPr>
              <a:t>Jiaqing</a:t>
            </a:r>
            <a:r>
              <a:rPr lang="en-US" altLang="ko-KR" i="1" dirty="0">
                <a:latin typeface="Calibri"/>
                <a:ea typeface="ヒラギノ角ゴ ProN W3"/>
                <a:cs typeface="+mn-lt"/>
              </a:rPr>
              <a:t> Chen∗ , Amitabh Das∗ , </a:t>
            </a:r>
            <a:r>
              <a:rPr lang="en-US" i="1" dirty="0">
                <a:latin typeface="Calibri"/>
                <a:ea typeface="ヒラギノ角ゴ ProN W3"/>
                <a:cs typeface="+mn-lt"/>
              </a:rPr>
              <a:t>Hong Min† , Lei Yu†, Jia Zou∗ , Ming Zhao∗ </a:t>
            </a:r>
          </a:p>
          <a:p>
            <a:pPr algn="ctr" defTabSz="914400">
              <a:spcBef>
                <a:spcPct val="0"/>
              </a:spcBef>
              <a:spcAft>
                <a:spcPct val="0"/>
              </a:spcAft>
              <a:defRPr/>
            </a:pPr>
            <a:r>
              <a:rPr lang="en-US" i="1" dirty="0">
                <a:latin typeface="Calibri"/>
                <a:ea typeface="ヒラギノ角ゴ ProN W3"/>
                <a:cs typeface="+mn-lt"/>
              </a:rPr>
              <a:t>† IBM</a:t>
            </a:r>
            <a:r>
              <a:rPr lang="ko-KR" altLang="en-US" i="1" dirty="0">
                <a:latin typeface="Calibri"/>
                <a:ea typeface="ヒラギノ角ゴ ProN W3"/>
                <a:cs typeface="+mn-lt"/>
              </a:rPr>
              <a:t> </a:t>
            </a:r>
            <a:r>
              <a:rPr lang="en-US" altLang="ko-KR" i="1" dirty="0">
                <a:latin typeface="Calibri"/>
                <a:ea typeface="ヒラギノ角ゴ ProN W3"/>
                <a:cs typeface="+mn-lt"/>
              </a:rPr>
              <a:t>T.J Watson Research Center</a:t>
            </a:r>
            <a:r>
              <a:rPr lang="en-US" i="1" dirty="0">
                <a:latin typeface="Calibri"/>
                <a:ea typeface="ヒラギノ角ゴ ProN W3"/>
                <a:cs typeface="+mn-lt"/>
              </a:rPr>
              <a:t> , ∗ Arizona State University</a:t>
            </a:r>
            <a:endParaRPr lang="en-US" dirty="0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39218000"/>
      </p:ext>
    </p:extLst>
  </p:cSld>
  <p:clrMapOvr>
    <a:masterClrMapping/>
  </p:clrMapOvr>
  <p:transition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Scale out large model training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Stage-1 partitions only the optimizer states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4X reduction in memory usage and the same communication volume as DP</a:t>
            </a:r>
          </a:p>
          <a:p>
            <a:pPr marL="0" indent="0" defTabSz="914400">
              <a:buNone/>
            </a:pP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	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4x reduction 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marL="0" indent="0" defTabSz="914400"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08A7EAC-0909-8103-10CC-934586F2B4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629" y="2525508"/>
            <a:ext cx="7140742" cy="3171069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60A3ABE2-DDB3-6415-1BBE-D8CE12FE06CF}"/>
              </a:ext>
            </a:extLst>
          </p:cNvPr>
          <p:cNvSpPr/>
          <p:nvPr/>
        </p:nvSpPr>
        <p:spPr bwMode="auto">
          <a:xfrm>
            <a:off x="1169069" y="3585411"/>
            <a:ext cx="4981073" cy="4572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AF06FB57-F005-4AF9-DF31-E353A0675256}"/>
              </a:ext>
            </a:extLst>
          </p:cNvPr>
          <p:cNvSpPr/>
          <p:nvPr/>
        </p:nvSpPr>
        <p:spPr bwMode="auto">
          <a:xfrm>
            <a:off x="7489658" y="2525508"/>
            <a:ext cx="652713" cy="2611976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179108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Scale out large model training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Stage-2 partitions both the optimizer states and gradients 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8X reduction in memory usage and the same communication volume as DP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marL="0" indent="0" defTabSz="914400"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08A7EAC-0909-8103-10CC-934586F2B4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629" y="2525508"/>
            <a:ext cx="7140742" cy="3171069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065E56FD-3005-5A0B-79C7-AF1DAC739E7F}"/>
              </a:ext>
            </a:extLst>
          </p:cNvPr>
          <p:cNvSpPr/>
          <p:nvPr/>
        </p:nvSpPr>
        <p:spPr bwMode="auto">
          <a:xfrm>
            <a:off x="1169069" y="4111043"/>
            <a:ext cx="4981073" cy="4572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7FF4ED65-EF06-3A88-ED99-DBC8825737D9}"/>
              </a:ext>
            </a:extLst>
          </p:cNvPr>
          <p:cNvSpPr/>
          <p:nvPr/>
        </p:nvSpPr>
        <p:spPr bwMode="auto">
          <a:xfrm>
            <a:off x="7489658" y="2525508"/>
            <a:ext cx="652713" cy="2611976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30153872"/>
      </p:ext>
    </p:extLst>
  </p:cSld>
  <p:clrMapOvr>
    <a:masterClrMapping/>
  </p:clrMapOvr>
  <p:transition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Scale out large model training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Stage-3 partitions all model state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Linear memory savings with respect to the DP degree  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However, communication volume increases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marL="0" indent="0" defTabSz="914400"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08A7EAC-0909-8103-10CC-934586F2B4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629" y="2525508"/>
            <a:ext cx="7140742" cy="3171069"/>
          </a:xfrm>
          <a:prstGeom prst="rect">
            <a:avLst/>
          </a:prstGeom>
        </p:spPr>
      </p:pic>
      <p:sp>
        <p:nvSpPr>
          <p:cNvPr id="8" name="직사각형 7">
            <a:extLst>
              <a:ext uri="{FF2B5EF4-FFF2-40B4-BE49-F238E27FC236}">
                <a16:creationId xmlns:a16="http://schemas.microsoft.com/office/drawing/2014/main" id="{7F105309-A867-1D0B-6AA4-88082AFBB056}"/>
              </a:ext>
            </a:extLst>
          </p:cNvPr>
          <p:cNvSpPr/>
          <p:nvPr/>
        </p:nvSpPr>
        <p:spPr bwMode="auto">
          <a:xfrm>
            <a:off x="1169069" y="4636675"/>
            <a:ext cx="4981073" cy="4572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943A2AF3-D238-C368-CCE5-4FF9DFEBC613}"/>
              </a:ext>
            </a:extLst>
          </p:cNvPr>
          <p:cNvSpPr/>
          <p:nvPr/>
        </p:nvSpPr>
        <p:spPr bwMode="auto">
          <a:xfrm>
            <a:off x="7489658" y="2525508"/>
            <a:ext cx="652713" cy="2611976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6894661"/>
      </p:ext>
    </p:extLst>
  </p:cSld>
  <p:clrMapOvr>
    <a:masterClrMapping/>
  </p:clrMapOvr>
  <p:transition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Scale out large model training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1"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does not replicate all model states on each GPU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en-US" kern="0" dirty="0"/>
              <a:t>But still require having enough GPU devices</a:t>
            </a:r>
          </a:p>
          <a:p>
            <a:pPr marL="0" indent="0" defTabSz="914400">
              <a:buNone/>
            </a:pPr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marL="0" indent="0" defTabSz="914400"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2" name="Turing-Animation">
            <a:hlinkClick r:id="" action="ppaction://media"/>
            <a:extLst>
              <a:ext uri="{FF2B5EF4-FFF2-40B4-BE49-F238E27FC236}">
                <a16:creationId xmlns:a16="http://schemas.microsoft.com/office/drawing/2014/main" id="{A7749103-D8D5-9644-4B38-58F1C3D850A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83318" y="2715572"/>
            <a:ext cx="7390063" cy="30791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03927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29934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3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Scale up large model training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Heterogeneous DL training (L2L)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Offload tensors from GPU memory to CPU memory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Prefetch tensors from CPU memory to GPU memory before compute</a:t>
            </a: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Only use CPU memory 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but not compute</a:t>
            </a: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Only designed for a single GPU</a:t>
            </a: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</p:spTree>
    <p:extLst>
      <p:ext uri="{BB962C8B-B14F-4D97-AF65-F5344CB8AC3E}">
        <p14:creationId xmlns:p14="http://schemas.microsoft.com/office/powerpoint/2010/main" val="34066313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3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b="1">
                <a:latin typeface="Calibri"/>
              </a:rPr>
              <a:t>Outline</a:t>
            </a:r>
            <a:endParaRPr lang="x-none" altLang="en-US" b="1">
              <a:latin typeface="Calibri"/>
            </a:endParaRPr>
          </a:p>
        </p:txBody>
      </p:sp>
      <p:sp>
        <p:nvSpPr>
          <p:cNvPr id="3277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81000" y="1371600"/>
            <a:ext cx="8382000" cy="5003800"/>
          </a:xfrm>
        </p:spPr>
        <p:txBody>
          <a:bodyPr/>
          <a:lstStyle/>
          <a:p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Background</a:t>
            </a:r>
          </a:p>
          <a:p>
            <a:r>
              <a:rPr lang="en-US" altLang="en-US" dirty="0" err="1"/>
              <a:t>ZeRO</a:t>
            </a:r>
            <a:r>
              <a:rPr lang="en-US" altLang="en-US" dirty="0"/>
              <a:t>-Offload</a:t>
            </a:r>
          </a:p>
          <a:p>
            <a:pPr lvl="1"/>
            <a:r>
              <a:rPr lang="en-US" altLang="en-US" dirty="0"/>
              <a:t>Optimal Offload Strategy</a:t>
            </a:r>
          </a:p>
          <a:p>
            <a:pPr lvl="1"/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Optimized CPU Execution</a:t>
            </a:r>
          </a:p>
          <a:p>
            <a:r>
              <a:rPr lang="en-US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Evaluation</a:t>
            </a:r>
          </a:p>
          <a:p>
            <a:r>
              <a:rPr lang="en-US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Conclusion</a:t>
            </a:r>
          </a:p>
          <a:p>
            <a:endParaRPr lang="en-US" alt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</p:spTree>
    <p:extLst>
      <p:ext uri="{BB962C8B-B14F-4D97-AF65-F5344CB8AC3E}">
        <p14:creationId xmlns:p14="http://schemas.microsoft.com/office/powerpoint/2010/main" val="3548469388"/>
      </p:ext>
    </p:extLst>
  </p:cSld>
  <p:clrMapOvr>
    <a:masterClrMapping/>
  </p:clrMapOvr>
  <p:transition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Differences of </a:t>
            </a:r>
            <a:r>
              <a:rPr lang="en-US" altLang="en-US" dirty="0" err="1"/>
              <a:t>ZeRO</a:t>
            </a:r>
            <a:r>
              <a:rPr lang="en-US" altLang="en-US" dirty="0"/>
              <a:t>-Offload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Offload between GPU and CPU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Fp16 parameters on GPU, Fp16 gradient and all the optimizer states like Fp32 momentum on CPU</a:t>
            </a:r>
          </a:p>
          <a:p>
            <a:pPr lvl="2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Scheduling for single GPU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Transfer gradients individually to the CPU, reducing communication costs and minimizing GPU memory usage</a:t>
            </a:r>
          </a:p>
          <a:p>
            <a:pPr lvl="2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Scaling to multiple GPUs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With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powered data parallelism</a:t>
            </a:r>
          </a:p>
          <a:p>
            <a:pPr lvl="2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CPU execution time optimization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Efficiently handling CPU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</p:spTree>
    <p:extLst>
      <p:ext uri="{BB962C8B-B14F-4D97-AF65-F5344CB8AC3E}">
        <p14:creationId xmlns:p14="http://schemas.microsoft.com/office/powerpoint/2010/main" val="3724769281"/>
      </p:ext>
    </p:extLst>
  </p:cSld>
  <p:clrMapOvr>
    <a:masterClrMapping/>
  </p:clrMapOvr>
  <p:transition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Benefits of </a:t>
            </a:r>
            <a:r>
              <a:rPr lang="en-US" altLang="en-US" dirty="0" err="1"/>
              <a:t>ZeRO</a:t>
            </a:r>
            <a:r>
              <a:rPr lang="en-US" altLang="en-US" dirty="0"/>
              <a:t>-Offload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Efficiency</a:t>
            </a:r>
          </a:p>
          <a:p>
            <a:pPr lvl="2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Enable 13B parameter model training on a single V100 GPU with 40 TFLOPS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Scalability</a:t>
            </a:r>
          </a:p>
          <a:p>
            <a:pPr lvl="2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Achieve near perfect linear speedup with multiple GPUs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Usability</a:t>
            </a:r>
          </a:p>
          <a:p>
            <a:pPr lvl="2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Require no model refactoring</a:t>
            </a: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</p:spTree>
    <p:extLst>
      <p:ext uri="{BB962C8B-B14F-4D97-AF65-F5344CB8AC3E}">
        <p14:creationId xmlns:p14="http://schemas.microsoft.com/office/powerpoint/2010/main" val="4049868638"/>
      </p:ext>
    </p:extLst>
  </p:cSld>
  <p:clrMapOvr>
    <a:masterClrMapping/>
  </p:clrMapOvr>
  <p:transition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Data-flow graph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Data-flow graph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Circular nodes : model states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Rectangular nodes : computation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Weight of an edge : total data volume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Offload Strategy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Limiting CPU computation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Minimizing Communication Volume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Maximizing Memory Savings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896E1944-2535-CF3E-7DF0-17830E991CE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57264" y="2154340"/>
            <a:ext cx="3922042" cy="3717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27447800"/>
      </p:ext>
    </p:extLst>
  </p:cSld>
  <p:clrMapOvr>
    <a:masterClrMapping/>
  </p:clrMapOvr>
  <p:transition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Limiting CPU computation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 terms of throughput, CPUs are slower than GPUs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is unwise to offload a large computation graph to a CPU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Compute complexity per iteration is given by O(MB)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 is the model size, B is the effective batch size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Complexity of Forward and Backward propagation is O(MB)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 the GPU, a single super node created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Complexity of weight updates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etc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is O(M)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Maybe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offloaded to CPU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More on next pages</a:t>
            </a: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5D64740-B5F2-6F94-CD74-6E7957C749E5}"/>
              </a:ext>
            </a:extLst>
          </p:cNvPr>
          <p:cNvSpPr/>
          <p:nvPr/>
        </p:nvSpPr>
        <p:spPr bwMode="auto">
          <a:xfrm>
            <a:off x="5961647" y="5053263"/>
            <a:ext cx="1263316" cy="1191126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96723415"/>
      </p:ext>
    </p:extLst>
  </p:cSld>
  <p:clrMapOvr>
    <a:masterClrMapping/>
  </p:clrMapOvr>
  <p:transition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b="1">
                <a:latin typeface="Calibri"/>
              </a:rPr>
              <a:t>Outline</a:t>
            </a:r>
            <a:endParaRPr lang="x-none" altLang="en-US" b="1">
              <a:latin typeface="Calibri"/>
            </a:endParaRPr>
          </a:p>
        </p:txBody>
      </p:sp>
      <p:sp>
        <p:nvSpPr>
          <p:cNvPr id="3277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81000" y="1371600"/>
            <a:ext cx="8382000" cy="5003800"/>
          </a:xfrm>
        </p:spPr>
        <p:txBody>
          <a:bodyPr/>
          <a:lstStyle/>
          <a:p>
            <a:r>
              <a:rPr lang="en-US" altLang="en-US" dirty="0"/>
              <a:t>Introduction</a:t>
            </a:r>
          </a:p>
          <a:p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Background</a:t>
            </a:r>
          </a:p>
          <a:p>
            <a:r>
              <a:rPr lang="en-US" alt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ZeRO</a:t>
            </a:r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-Offload</a:t>
            </a:r>
          </a:p>
          <a:p>
            <a:pPr lvl="1"/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Optimal Offload Strategy</a:t>
            </a:r>
          </a:p>
          <a:p>
            <a:pPr lvl="1"/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Optimized CPU Execution</a:t>
            </a:r>
          </a:p>
          <a:p>
            <a:r>
              <a:rPr lang="en-US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Evaluation</a:t>
            </a:r>
          </a:p>
          <a:p>
            <a:r>
              <a:rPr lang="en-US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Conclusion</a:t>
            </a:r>
          </a:p>
          <a:p>
            <a:endParaRPr lang="en-US" alt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</p:spTree>
    <p:extLst>
      <p:ext uri="{BB962C8B-B14F-4D97-AF65-F5344CB8AC3E}">
        <p14:creationId xmlns:p14="http://schemas.microsoft.com/office/powerpoint/2010/main" val="187757306"/>
      </p:ext>
    </p:extLst>
  </p:cSld>
  <p:clrMapOvr>
    <a:masterClrMapping/>
  </p:clrMapOvr>
  <p:transition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Minimizing communication volume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pic>
        <p:nvPicPr>
          <p:cNvPr id="4" name="그림 3" descr="도표이(가) 표시된 사진&#10;&#10;자동 생성된 설명">
            <a:extLst>
              <a:ext uri="{FF2B5EF4-FFF2-40B4-BE49-F238E27FC236}">
                <a16:creationId xmlns:a16="http://schemas.microsoft.com/office/drawing/2014/main" id="{68B4643C-C81A-30AE-4CA9-2D543D07F3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49359" b="391"/>
          <a:stretch/>
        </p:blipFill>
        <p:spPr>
          <a:xfrm>
            <a:off x="1284502" y="3270773"/>
            <a:ext cx="3329609" cy="3063853"/>
          </a:xfrm>
          <a:prstGeom prst="rect">
            <a:avLst/>
          </a:prstGeom>
        </p:spPr>
      </p:pic>
      <p:sp>
        <p:nvSpPr>
          <p:cNvPr id="13" name="Rectangle 4">
            <a:extLst>
              <a:ext uri="{FF2B5EF4-FFF2-40B4-BE49-F238E27FC236}">
                <a16:creationId xmlns:a16="http://schemas.microsoft.com/office/drawing/2014/main" id="{4FB0A263-8246-797C-67D9-75626E981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GPU and CPU divide the workload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But PCI-E band width between CPU and GPU is very slow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So, must minimize communication volume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sp>
        <p:nvSpPr>
          <p:cNvPr id="22" name="직사각형 21">
            <a:extLst>
              <a:ext uri="{FF2B5EF4-FFF2-40B4-BE49-F238E27FC236}">
                <a16:creationId xmlns:a16="http://schemas.microsoft.com/office/drawing/2014/main" id="{591CB780-F0BA-17C3-DDD7-FA8261EE618C}"/>
              </a:ext>
            </a:extLst>
          </p:cNvPr>
          <p:cNvSpPr/>
          <p:nvPr/>
        </p:nvSpPr>
        <p:spPr bwMode="auto">
          <a:xfrm>
            <a:off x="1642312" y="3444374"/>
            <a:ext cx="2574756" cy="1175752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46970102"/>
      </p:ext>
    </p:extLst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Minimizing communication volume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pic>
        <p:nvPicPr>
          <p:cNvPr id="4" name="그림 3" descr="도표이(가) 표시된 사진&#10;&#10;자동 생성된 설명">
            <a:extLst>
              <a:ext uri="{FF2B5EF4-FFF2-40B4-BE49-F238E27FC236}">
                <a16:creationId xmlns:a16="http://schemas.microsoft.com/office/drawing/2014/main" id="{68B4643C-C81A-30AE-4CA9-2D543D07F3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49359" b="391"/>
          <a:stretch/>
        </p:blipFill>
        <p:spPr>
          <a:xfrm>
            <a:off x="1284502" y="3270773"/>
            <a:ext cx="3329609" cy="3063853"/>
          </a:xfrm>
          <a:prstGeom prst="rect">
            <a:avLst/>
          </a:prstGeom>
        </p:spPr>
      </p:pic>
      <p:pic>
        <p:nvPicPr>
          <p:cNvPr id="12" name="그림 11" descr="도표이(가) 표시된 사진&#10;&#10;자동 생성된 설명">
            <a:extLst>
              <a:ext uri="{FF2B5EF4-FFF2-40B4-BE49-F238E27FC236}">
                <a16:creationId xmlns:a16="http://schemas.microsoft.com/office/drawing/2014/main" id="{B3FB2E2A-BCCB-7425-87B5-0FA339FE4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41" b="-1760"/>
          <a:stretch/>
        </p:blipFill>
        <p:spPr>
          <a:xfrm>
            <a:off x="4614110" y="3270772"/>
            <a:ext cx="3245387" cy="3130028"/>
          </a:xfrm>
          <a:prstGeom prst="rect">
            <a:avLst/>
          </a:prstGeom>
        </p:spPr>
      </p:pic>
      <p:sp>
        <p:nvSpPr>
          <p:cNvPr id="13" name="Rectangle 4">
            <a:extLst>
              <a:ext uri="{FF2B5EF4-FFF2-40B4-BE49-F238E27FC236}">
                <a16:creationId xmlns:a16="http://schemas.microsoft.com/office/drawing/2014/main" id="{4FB0A263-8246-797C-67D9-75626E981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GPU and CPU divide the workload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But PCI-E band width between CPU and GPU is very slow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So, must minimize communication volume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419107DA-48B2-2BD3-5B79-C27EBFB4C143}"/>
              </a:ext>
            </a:extLst>
          </p:cNvPr>
          <p:cNvCxnSpPr>
            <a:cxnSpLocks/>
          </p:cNvCxnSpPr>
          <p:nvPr/>
        </p:nvCxnSpPr>
        <p:spPr bwMode="auto">
          <a:xfrm>
            <a:off x="1088858" y="5285223"/>
            <a:ext cx="0" cy="862917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B1214EE-BE9B-D666-0C38-6D81D7A221BF}"/>
              </a:ext>
            </a:extLst>
          </p:cNvPr>
          <p:cNvCxnSpPr>
            <a:cxnSpLocks/>
          </p:cNvCxnSpPr>
          <p:nvPr/>
        </p:nvCxnSpPr>
        <p:spPr bwMode="auto">
          <a:xfrm>
            <a:off x="1088858" y="6148140"/>
            <a:ext cx="3176336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B5248EB-DFEA-9EBC-B5A9-C26723E51805}"/>
              </a:ext>
            </a:extLst>
          </p:cNvPr>
          <p:cNvCxnSpPr>
            <a:cxnSpLocks/>
          </p:cNvCxnSpPr>
          <p:nvPr/>
        </p:nvCxnSpPr>
        <p:spPr bwMode="auto">
          <a:xfrm>
            <a:off x="4265194" y="4668253"/>
            <a:ext cx="0" cy="1479887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7358E85-CA83-605A-F1D0-65D63AE17230}"/>
              </a:ext>
            </a:extLst>
          </p:cNvPr>
          <p:cNvCxnSpPr>
            <a:cxnSpLocks/>
          </p:cNvCxnSpPr>
          <p:nvPr/>
        </p:nvCxnSpPr>
        <p:spPr bwMode="auto">
          <a:xfrm>
            <a:off x="1088858" y="5293246"/>
            <a:ext cx="2382253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7D4EB95-5AC7-A945-9228-2EC23B3A5B95}"/>
              </a:ext>
            </a:extLst>
          </p:cNvPr>
          <p:cNvCxnSpPr>
            <a:cxnSpLocks/>
          </p:cNvCxnSpPr>
          <p:nvPr/>
        </p:nvCxnSpPr>
        <p:spPr bwMode="auto">
          <a:xfrm>
            <a:off x="3471111" y="4668253"/>
            <a:ext cx="0" cy="624993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2BDAF1F-6F08-0D01-9D6F-F8EA116D863B}"/>
              </a:ext>
            </a:extLst>
          </p:cNvPr>
          <p:cNvCxnSpPr>
            <a:cxnSpLocks/>
          </p:cNvCxnSpPr>
          <p:nvPr/>
        </p:nvCxnSpPr>
        <p:spPr bwMode="auto">
          <a:xfrm>
            <a:off x="3471111" y="4668253"/>
            <a:ext cx="794083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9" name="연결선: 꺾임 8">
            <a:extLst>
              <a:ext uri="{FF2B5EF4-FFF2-40B4-BE49-F238E27FC236}">
                <a16:creationId xmlns:a16="http://schemas.microsoft.com/office/drawing/2014/main" id="{6BC302D5-E578-17F2-67E2-F1A86D750DD6}"/>
              </a:ext>
            </a:extLst>
          </p:cNvPr>
          <p:cNvCxnSpPr>
            <a:cxnSpLocks/>
            <a:stCxn id="12" idx="3"/>
            <a:endCxn id="17" idx="2"/>
          </p:cNvCxnSpPr>
          <p:nvPr/>
        </p:nvCxnSpPr>
        <p:spPr bwMode="auto">
          <a:xfrm flipV="1">
            <a:off x="7859497" y="3270772"/>
            <a:ext cx="519161" cy="1565014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</p:cxnSp>
      <p:sp>
        <p:nvSpPr>
          <p:cNvPr id="17" name="TextBox 16">
            <a:extLst>
              <a:ext uri="{FF2B5EF4-FFF2-40B4-BE49-F238E27FC236}">
                <a16:creationId xmlns:a16="http://schemas.microsoft.com/office/drawing/2014/main" id="{257329A9-AEBA-CE08-FBD3-E3848B091D4A}"/>
              </a:ext>
            </a:extLst>
          </p:cNvPr>
          <p:cNvSpPr txBox="1"/>
          <p:nvPr/>
        </p:nvSpPr>
        <p:spPr>
          <a:xfrm>
            <a:off x="7486316" y="2624441"/>
            <a:ext cx="178468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Communication volume is 4M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84481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Minimizing communication volume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D5D64740-B5F2-6F94-CD74-6E7957C749E5}"/>
              </a:ext>
            </a:extLst>
          </p:cNvPr>
          <p:cNvSpPr/>
          <p:nvPr/>
        </p:nvSpPr>
        <p:spPr bwMode="auto">
          <a:xfrm>
            <a:off x="5961647" y="5053263"/>
            <a:ext cx="1263316" cy="1191126"/>
          </a:xfrm>
          <a:prstGeom prst="rect">
            <a:avLst/>
          </a:prstGeom>
          <a:solidFill>
            <a:schemeClr val="bg1"/>
          </a:solidFill>
          <a:ln w="25400" cap="flat" cmpd="sng" algn="ctr">
            <a:noFill/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pic>
        <p:nvPicPr>
          <p:cNvPr id="4" name="그림 3" descr="도표이(가) 표시된 사진&#10;&#10;자동 생성된 설명">
            <a:extLst>
              <a:ext uri="{FF2B5EF4-FFF2-40B4-BE49-F238E27FC236}">
                <a16:creationId xmlns:a16="http://schemas.microsoft.com/office/drawing/2014/main" id="{68B4643C-C81A-30AE-4CA9-2D543D07F303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" r="49359" b="391"/>
          <a:stretch/>
        </p:blipFill>
        <p:spPr>
          <a:xfrm>
            <a:off x="1284502" y="3270773"/>
            <a:ext cx="3329609" cy="3063853"/>
          </a:xfrm>
          <a:prstGeom prst="rect">
            <a:avLst/>
          </a:prstGeom>
        </p:spPr>
      </p:pic>
      <p:pic>
        <p:nvPicPr>
          <p:cNvPr id="12" name="그림 11" descr="도표이(가) 표시된 사진&#10;&#10;자동 생성된 설명">
            <a:extLst>
              <a:ext uri="{FF2B5EF4-FFF2-40B4-BE49-F238E27FC236}">
                <a16:creationId xmlns:a16="http://schemas.microsoft.com/office/drawing/2014/main" id="{B3FB2E2A-BCCB-7425-87B5-0FA339FE4FF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641" b="-1760"/>
          <a:stretch/>
        </p:blipFill>
        <p:spPr>
          <a:xfrm>
            <a:off x="4614110" y="3270772"/>
            <a:ext cx="3245387" cy="3130028"/>
          </a:xfrm>
          <a:prstGeom prst="rect">
            <a:avLst/>
          </a:prstGeom>
        </p:spPr>
      </p:pic>
      <p:sp>
        <p:nvSpPr>
          <p:cNvPr id="13" name="Rectangle 4">
            <a:extLst>
              <a:ext uri="{FF2B5EF4-FFF2-40B4-BE49-F238E27FC236}">
                <a16:creationId xmlns:a16="http://schemas.microsoft.com/office/drawing/2014/main" id="{4FB0A263-8246-797C-67D9-75626E981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GPU and CPU divide the workload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But PCI-E band width between CPU and GPU is very slow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So, must minimize communication volume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20D0C851-925A-BFF7-A9F1-D2C6B48FD6B9}"/>
              </a:ext>
            </a:extLst>
          </p:cNvPr>
          <p:cNvSpPr/>
          <p:nvPr/>
        </p:nvSpPr>
        <p:spPr bwMode="auto">
          <a:xfrm>
            <a:off x="6027821" y="4584032"/>
            <a:ext cx="739942" cy="46923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5D25409C-92B3-ACD3-1910-6587082975E5}"/>
              </a:ext>
            </a:extLst>
          </p:cNvPr>
          <p:cNvSpPr/>
          <p:nvPr/>
        </p:nvSpPr>
        <p:spPr bwMode="auto">
          <a:xfrm>
            <a:off x="4870915" y="5093556"/>
            <a:ext cx="2723888" cy="1054583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F471A97-4240-0A35-8C5C-366A809406AD}"/>
              </a:ext>
            </a:extLst>
          </p:cNvPr>
          <p:cNvSpPr txBox="1"/>
          <p:nvPr/>
        </p:nvSpPr>
        <p:spPr>
          <a:xfrm>
            <a:off x="4265194" y="6265808"/>
            <a:ext cx="444566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g16 and Update Super remain to be assigned</a:t>
            </a:r>
            <a:endParaRPr lang="ko-KR" altLang="en-US" dirty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419107DA-48B2-2BD3-5B79-C27EBFB4C143}"/>
              </a:ext>
            </a:extLst>
          </p:cNvPr>
          <p:cNvCxnSpPr>
            <a:cxnSpLocks/>
          </p:cNvCxnSpPr>
          <p:nvPr/>
        </p:nvCxnSpPr>
        <p:spPr bwMode="auto">
          <a:xfrm>
            <a:off x="1088858" y="5285223"/>
            <a:ext cx="0" cy="862917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0B1214EE-BE9B-D666-0C38-6D81D7A221BF}"/>
              </a:ext>
            </a:extLst>
          </p:cNvPr>
          <p:cNvCxnSpPr>
            <a:cxnSpLocks/>
          </p:cNvCxnSpPr>
          <p:nvPr/>
        </p:nvCxnSpPr>
        <p:spPr bwMode="auto">
          <a:xfrm>
            <a:off x="1088858" y="6148140"/>
            <a:ext cx="3176336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5B5248EB-DFEA-9EBC-B5A9-C26723E51805}"/>
              </a:ext>
            </a:extLst>
          </p:cNvPr>
          <p:cNvCxnSpPr>
            <a:cxnSpLocks/>
          </p:cNvCxnSpPr>
          <p:nvPr/>
        </p:nvCxnSpPr>
        <p:spPr bwMode="auto">
          <a:xfrm>
            <a:off x="4265194" y="4668253"/>
            <a:ext cx="0" cy="1479887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E7358E85-CA83-605A-F1D0-65D63AE17230}"/>
              </a:ext>
            </a:extLst>
          </p:cNvPr>
          <p:cNvCxnSpPr>
            <a:cxnSpLocks/>
          </p:cNvCxnSpPr>
          <p:nvPr/>
        </p:nvCxnSpPr>
        <p:spPr bwMode="auto">
          <a:xfrm>
            <a:off x="1088858" y="5293246"/>
            <a:ext cx="2382253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8" name="직선 연결선 7">
            <a:extLst>
              <a:ext uri="{FF2B5EF4-FFF2-40B4-BE49-F238E27FC236}">
                <a16:creationId xmlns:a16="http://schemas.microsoft.com/office/drawing/2014/main" id="{D7D4EB95-5AC7-A945-9228-2EC23B3A5B95}"/>
              </a:ext>
            </a:extLst>
          </p:cNvPr>
          <p:cNvCxnSpPr>
            <a:cxnSpLocks/>
          </p:cNvCxnSpPr>
          <p:nvPr/>
        </p:nvCxnSpPr>
        <p:spPr bwMode="auto">
          <a:xfrm>
            <a:off x="3471111" y="4668253"/>
            <a:ext cx="0" cy="624993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  <p:cxnSp>
        <p:nvCxnSpPr>
          <p:cNvPr id="15" name="직선 연결선 14">
            <a:extLst>
              <a:ext uri="{FF2B5EF4-FFF2-40B4-BE49-F238E27FC236}">
                <a16:creationId xmlns:a16="http://schemas.microsoft.com/office/drawing/2014/main" id="{B2BDAF1F-6F08-0D01-9D6F-F8EA116D863B}"/>
              </a:ext>
            </a:extLst>
          </p:cNvPr>
          <p:cNvCxnSpPr>
            <a:cxnSpLocks/>
          </p:cNvCxnSpPr>
          <p:nvPr/>
        </p:nvCxnSpPr>
        <p:spPr bwMode="auto">
          <a:xfrm>
            <a:off x="3471111" y="4668253"/>
            <a:ext cx="794083" cy="0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dash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712743248"/>
      </p:ext>
    </p:extLst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 defTabSz="914400"/>
            <a:r>
              <a:rPr lang="en-US" altLang="ko-KR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Maximizing Memory Savings</a:t>
            </a: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4FB0A263-8246-797C-67D9-75626E981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g16 and update node must be deployed in a location that minimizes communication volume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maximum memory savings </a:t>
            </a:r>
            <a:r>
              <a:rPr lang="en-US" altLang="ko-KR" kern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 8x can 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 accomplished by relocating both g16 and Update Super to the CPU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5" name="그림 4" descr="테이블이(가) 표시된 사진&#10;&#10;자동 생성된 설명">
            <a:extLst>
              <a:ext uri="{FF2B5EF4-FFF2-40B4-BE49-F238E27FC236}">
                <a16:creationId xmlns:a16="http://schemas.microsoft.com/office/drawing/2014/main" id="{9384689E-AB17-AF1A-AEFD-CED9F39D08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5788" y="4367465"/>
            <a:ext cx="7032424" cy="176617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BBC2EC3E-C575-8571-D816-E2D6AAFD8D3E}"/>
              </a:ext>
            </a:extLst>
          </p:cNvPr>
          <p:cNvSpPr/>
          <p:nvPr/>
        </p:nvSpPr>
        <p:spPr bwMode="auto">
          <a:xfrm>
            <a:off x="1143000" y="5534526"/>
            <a:ext cx="7032424" cy="336885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596674580"/>
      </p:ext>
    </p:extLst>
  </p:cSld>
  <p:clrMapOvr>
    <a:masterClrMapping/>
  </p:clrMapOvr>
  <p:transition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 defTabSz="914400"/>
            <a:r>
              <a:rPr lang="en-US" altLang="ko-KR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Single GPU Schedule</a:t>
            </a: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4FB0A263-8246-797C-67D9-75626E981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Transfer the gradients during BWD immediately to CPU memory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Computation and communication are overlap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Once gradients have arrived,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starts updating the parameters on the CPU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Starting with the parameters that were updated first, transfer the updated parameters to the GPU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Computation and communication are overlap</a:t>
            </a:r>
          </a:p>
          <a:p>
            <a:pPr marL="279400" lvl="1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도표이(가) 표시된 사진&#10;&#10;자동 생성된 설명">
            <a:extLst>
              <a:ext uri="{FF2B5EF4-FFF2-40B4-BE49-F238E27FC236}">
                <a16:creationId xmlns:a16="http://schemas.microsoft.com/office/drawing/2014/main" id="{92779E0D-15F9-21D2-8051-D31F22B163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68160" y="5269832"/>
            <a:ext cx="5740695" cy="144152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4D3C6EC-677B-A583-2222-4D59E1E45BA0}"/>
              </a:ext>
            </a:extLst>
          </p:cNvPr>
          <p:cNvSpPr/>
          <p:nvPr/>
        </p:nvSpPr>
        <p:spPr bwMode="auto">
          <a:xfrm>
            <a:off x="4313320" y="5925553"/>
            <a:ext cx="661737" cy="553452"/>
          </a:xfrm>
          <a:prstGeom prst="rect">
            <a:avLst/>
          </a:prstGeom>
          <a:noFill/>
          <a:ln w="25400" cap="flat" cmpd="sng" algn="ctr">
            <a:solidFill>
              <a:srgbClr val="D04E3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cxnSp>
        <p:nvCxnSpPr>
          <p:cNvPr id="5" name="연결선: 꺾임 4">
            <a:extLst>
              <a:ext uri="{FF2B5EF4-FFF2-40B4-BE49-F238E27FC236}">
                <a16:creationId xmlns:a16="http://schemas.microsoft.com/office/drawing/2014/main" id="{6699F0D2-A792-8FD0-EACA-C0ED522174DB}"/>
              </a:ext>
            </a:extLst>
          </p:cNvPr>
          <p:cNvCxnSpPr>
            <a:cxnSpLocks/>
            <a:stCxn id="2" idx="0"/>
          </p:cNvCxnSpPr>
          <p:nvPr/>
        </p:nvCxnSpPr>
        <p:spPr bwMode="auto">
          <a:xfrm rot="16200000" flipV="1">
            <a:off x="3404940" y="4686303"/>
            <a:ext cx="601580" cy="1876919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</p:cxnSp>
      <p:sp>
        <p:nvSpPr>
          <p:cNvPr id="7" name="TextBox 6">
            <a:extLst>
              <a:ext uri="{FF2B5EF4-FFF2-40B4-BE49-F238E27FC236}">
                <a16:creationId xmlns:a16="http://schemas.microsoft.com/office/drawing/2014/main" id="{B1B8E0A6-5A5A-3361-58FF-3C69528A8076}"/>
              </a:ext>
            </a:extLst>
          </p:cNvPr>
          <p:cNvSpPr txBox="1"/>
          <p:nvPr/>
        </p:nvSpPr>
        <p:spPr>
          <a:xfrm>
            <a:off x="180473" y="5112237"/>
            <a:ext cx="271913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Hide communication cost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0621573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7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 defTabSz="914400"/>
            <a:r>
              <a:rPr lang="en-US" altLang="ko-KR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Scaling to Multi-GPUs</a:t>
            </a: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4FB0A263-8246-797C-67D9-75626E981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is a combination of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strategy and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-powered data parallelism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Preserves the models state partitioning strategy of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Stage-2 (optimizer states and gradients)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Enable to scale to more than 100 GPUs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79400" lvl="1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D2754C3-3C62-BEC5-F412-FC0A166AE3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366" y="3360221"/>
            <a:ext cx="6845968" cy="2949467"/>
          </a:xfrm>
          <a:prstGeom prst="rect">
            <a:avLst/>
          </a:prstGeom>
        </p:spPr>
      </p:pic>
      <p:sp>
        <p:nvSpPr>
          <p:cNvPr id="5" name="타원 4">
            <a:extLst>
              <a:ext uri="{FF2B5EF4-FFF2-40B4-BE49-F238E27FC236}">
                <a16:creationId xmlns:a16="http://schemas.microsoft.com/office/drawing/2014/main" id="{FFBAA522-DBDA-301E-AC96-68FC2971DF87}"/>
              </a:ext>
            </a:extLst>
          </p:cNvPr>
          <p:cNvSpPr/>
          <p:nvPr/>
        </p:nvSpPr>
        <p:spPr bwMode="auto">
          <a:xfrm>
            <a:off x="1221205" y="3789947"/>
            <a:ext cx="342900" cy="354932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cxnSp>
        <p:nvCxnSpPr>
          <p:cNvPr id="9" name="연결선: 꺾임 8">
            <a:extLst>
              <a:ext uri="{FF2B5EF4-FFF2-40B4-BE49-F238E27FC236}">
                <a16:creationId xmlns:a16="http://schemas.microsoft.com/office/drawing/2014/main" id="{A2078B9B-AF2B-D77E-5B56-3F8EF9494ED7}"/>
              </a:ext>
            </a:extLst>
          </p:cNvPr>
          <p:cNvCxnSpPr>
            <a:cxnSpLocks/>
            <a:stCxn id="5" idx="2"/>
            <a:endCxn id="10" idx="0"/>
          </p:cNvCxnSpPr>
          <p:nvPr/>
        </p:nvCxnSpPr>
        <p:spPr bwMode="auto">
          <a:xfrm rot="10800000" flipV="1">
            <a:off x="923423" y="3967413"/>
            <a:ext cx="297782" cy="1695944"/>
          </a:xfrm>
          <a:prstGeom prst="bentConnector2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3080959E-9A6E-6491-D8F9-640E5A38A141}"/>
              </a:ext>
            </a:extLst>
          </p:cNvPr>
          <p:cNvSpPr txBox="1"/>
          <p:nvPr/>
        </p:nvSpPr>
        <p:spPr>
          <a:xfrm>
            <a:off x="-18048" y="5663357"/>
            <a:ext cx="1882942" cy="646331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FF0000"/>
                </a:solidFill>
              </a:rPr>
              <a:t>Temporarily hold the gradient 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8651401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10" grpId="0" animBg="1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 defTabSz="914400"/>
            <a:r>
              <a:rPr lang="en-US" altLang="ko-KR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Scaling to Multi-GPUs</a:t>
            </a: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4FB0A263-8246-797C-67D9-75626E981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Partitioning is performed before offloading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Each data parallel process is only responsible for updating a subset of the parameters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Total communication volume between GPU and CPU remains constant</a:t>
            </a: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marL="0" indent="0" defTabSz="914400">
              <a:buNone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D2754C3-3C62-BEC5-F412-FC0A166AE3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366" y="3360221"/>
            <a:ext cx="6845968" cy="2949467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D96A0BD6-CE73-D33D-3ABD-D9BF2E2C433D}"/>
              </a:ext>
            </a:extLst>
          </p:cNvPr>
          <p:cNvSpPr/>
          <p:nvPr/>
        </p:nvSpPr>
        <p:spPr bwMode="auto">
          <a:xfrm>
            <a:off x="1179093" y="4066674"/>
            <a:ext cx="409074" cy="709863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11E9340-D0B3-4832-5F2A-C1E47E514E86}"/>
              </a:ext>
            </a:extLst>
          </p:cNvPr>
          <p:cNvSpPr/>
          <p:nvPr/>
        </p:nvSpPr>
        <p:spPr bwMode="auto">
          <a:xfrm>
            <a:off x="2339138" y="4066674"/>
            <a:ext cx="409074" cy="709863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90EEB24-EBF1-5C78-55AD-C2A6B6189F4B}"/>
              </a:ext>
            </a:extLst>
          </p:cNvPr>
          <p:cNvSpPr/>
          <p:nvPr/>
        </p:nvSpPr>
        <p:spPr bwMode="auto">
          <a:xfrm>
            <a:off x="3535278" y="4066674"/>
            <a:ext cx="409074" cy="709863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57783004"/>
      </p:ext>
    </p:extLst>
  </p:cSld>
  <p:clrMapOvr>
    <a:masterClrMapping/>
  </p:clrMapOvr>
  <p:transition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 defTabSz="914400"/>
            <a:r>
              <a:rPr lang="en-US" altLang="ko-KR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Scaling to Multi-GPUs</a:t>
            </a: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4FB0A263-8246-797C-67D9-75626E981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CPU resource are used in parallel  to jointly compute a single weight update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As the number of CPU resources increases, the CPU update time decreases due to parallel processing</a:t>
            </a:r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marL="0" indent="0" defTabSz="914400">
              <a:buNone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CD2754C3-3C62-BEC5-F412-FC0A166AE36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55366" y="3360221"/>
            <a:ext cx="6845968" cy="2949467"/>
          </a:xfrm>
          <a:prstGeom prst="rect">
            <a:avLst/>
          </a:prstGeom>
        </p:spPr>
      </p:pic>
      <p:sp>
        <p:nvSpPr>
          <p:cNvPr id="2" name="타원 1">
            <a:extLst>
              <a:ext uri="{FF2B5EF4-FFF2-40B4-BE49-F238E27FC236}">
                <a16:creationId xmlns:a16="http://schemas.microsoft.com/office/drawing/2014/main" id="{ECA6A2EC-1E9B-E28C-F9C7-F61277B27BF7}"/>
              </a:ext>
            </a:extLst>
          </p:cNvPr>
          <p:cNvSpPr/>
          <p:nvPr/>
        </p:nvSpPr>
        <p:spPr bwMode="auto">
          <a:xfrm>
            <a:off x="2382253" y="4950995"/>
            <a:ext cx="800100" cy="421105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AB323317-5A98-3514-61AB-AAE0A86BE311}"/>
              </a:ext>
            </a:extLst>
          </p:cNvPr>
          <p:cNvSpPr/>
          <p:nvPr/>
        </p:nvSpPr>
        <p:spPr bwMode="auto">
          <a:xfrm>
            <a:off x="5961649" y="4950995"/>
            <a:ext cx="800100" cy="421105"/>
          </a:xfrm>
          <a:prstGeom prst="ellips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0346635"/>
      </p:ext>
    </p:extLst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b="1">
                <a:latin typeface="Calibri"/>
              </a:rPr>
              <a:t>Outline</a:t>
            </a:r>
            <a:endParaRPr lang="x-none" altLang="en-US" b="1">
              <a:latin typeface="Calibri"/>
            </a:endParaRPr>
          </a:p>
        </p:txBody>
      </p:sp>
      <p:sp>
        <p:nvSpPr>
          <p:cNvPr id="3277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81000" y="1371600"/>
            <a:ext cx="8382000" cy="5003800"/>
          </a:xfrm>
        </p:spPr>
        <p:txBody>
          <a:bodyPr/>
          <a:lstStyle/>
          <a:p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Background</a:t>
            </a:r>
          </a:p>
          <a:p>
            <a:r>
              <a:rPr lang="en-US" altLang="en-US" dirty="0" err="1"/>
              <a:t>ZeRO</a:t>
            </a:r>
            <a:r>
              <a:rPr lang="en-US" altLang="en-US" dirty="0"/>
              <a:t>-Offload</a:t>
            </a:r>
          </a:p>
          <a:p>
            <a:pPr lvl="1"/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Optimal Offload Strategy</a:t>
            </a:r>
          </a:p>
          <a:p>
            <a:pPr lvl="1"/>
            <a:r>
              <a:rPr lang="en-US" altLang="en-US" dirty="0"/>
              <a:t>Optimized CPU Execution</a:t>
            </a:r>
          </a:p>
          <a:p>
            <a:r>
              <a:rPr lang="en-US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Evaluation</a:t>
            </a:r>
          </a:p>
          <a:p>
            <a:r>
              <a:rPr lang="en-US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Conclusion</a:t>
            </a:r>
          </a:p>
          <a:p>
            <a:endParaRPr lang="en-US" alt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</p:spTree>
    <p:extLst>
      <p:ext uri="{BB962C8B-B14F-4D97-AF65-F5344CB8AC3E}">
        <p14:creationId xmlns:p14="http://schemas.microsoft.com/office/powerpoint/2010/main" val="738592962"/>
      </p:ext>
    </p:extLst>
  </p:cSld>
  <p:clrMapOvr>
    <a:masterClrMapping/>
  </p:clrMapOvr>
  <p:transition/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CPU </a:t>
            </a:r>
            <a:r>
              <a:rPr lang="en-US" altLang="ko-KR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execution optimization</a:t>
            </a: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4FB0A263-8246-797C-67D9-75626E981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Implementing the CPU Optimizer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More than 6X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faster compared to the traditional CPU ADAM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More in evaluation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One-Step Delayed Parameter Update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There may be an issue about convergence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More in evaluation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</p:spTree>
    <p:extLst>
      <p:ext uri="{BB962C8B-B14F-4D97-AF65-F5344CB8AC3E}">
        <p14:creationId xmlns:p14="http://schemas.microsoft.com/office/powerpoint/2010/main" val="1675182753"/>
      </p:ext>
    </p:extLst>
  </p:cSld>
  <p:clrMapOvr>
    <a:masterClrMapping/>
  </p:clrMapOvr>
  <p:transition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Introduction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Deep learning model size is increasing quickly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GPT-3 has 175B parameters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3169C061-451D-F13D-DDC7-A51F2E5EAD2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0155" y="2578947"/>
            <a:ext cx="7036390" cy="41619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4676768"/>
      </p:ext>
    </p:extLst>
  </p:cSld>
  <p:clrMapOvr>
    <a:masterClrMapping/>
  </p:clrMapOvr>
  <p:transition/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Implementing the CPU Optimizer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4FB0A263-8246-797C-67D9-75626E981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Highly parallelized CPU optimizer implementation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SIMD vector instruction for fully exploiting the HW parallelism supported on CPU architectures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Loop unrolling to increase instruction level parallelism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OMP multithreading for effective utilization of multiple core and threads on the CPU in parallel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텍스트이(가) 표시된 사진&#10;&#10;자동 생성된 설명">
            <a:extLst>
              <a:ext uri="{FF2B5EF4-FFF2-40B4-BE49-F238E27FC236}">
                <a16:creationId xmlns:a16="http://schemas.microsoft.com/office/drawing/2014/main" id="{A480619A-D2B9-351E-81E7-63B5C979C95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52373" y="3224466"/>
            <a:ext cx="4878805" cy="3608134"/>
          </a:xfrm>
          <a:prstGeom prst="rect">
            <a:avLst/>
          </a:prstGeom>
        </p:spPr>
      </p:pic>
      <p:sp>
        <p:nvSpPr>
          <p:cNvPr id="4" name="직사각형 3">
            <a:extLst>
              <a:ext uri="{FF2B5EF4-FFF2-40B4-BE49-F238E27FC236}">
                <a16:creationId xmlns:a16="http://schemas.microsoft.com/office/drawing/2014/main" id="{7EDA69D5-F270-2278-328D-89FB0A1D8A70}"/>
              </a:ext>
            </a:extLst>
          </p:cNvPr>
          <p:cNvSpPr/>
          <p:nvPr/>
        </p:nvSpPr>
        <p:spPr bwMode="auto">
          <a:xfrm>
            <a:off x="4572000" y="6340642"/>
            <a:ext cx="2550695" cy="162426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0B0FDAF-1A48-CF62-A936-A115E339E38D}"/>
              </a:ext>
            </a:extLst>
          </p:cNvPr>
          <p:cNvSpPr txBox="1"/>
          <p:nvPr/>
        </p:nvSpPr>
        <p:spPr>
          <a:xfrm>
            <a:off x="153402" y="6017476"/>
            <a:ext cx="37358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CPU-to-GPU FP16 parameter copy in a tiled manner</a:t>
            </a:r>
            <a:endParaRPr lang="ko-KR" altLang="en-US" dirty="0"/>
          </a:p>
        </p:txBody>
      </p:sp>
      <p:cxnSp>
        <p:nvCxnSpPr>
          <p:cNvPr id="8" name="연결선: 꺾임 7">
            <a:extLst>
              <a:ext uri="{FF2B5EF4-FFF2-40B4-BE49-F238E27FC236}">
                <a16:creationId xmlns:a16="http://schemas.microsoft.com/office/drawing/2014/main" id="{1914AF70-517D-3557-C4A0-BE6E473ED34F}"/>
              </a:ext>
            </a:extLst>
          </p:cNvPr>
          <p:cNvCxnSpPr>
            <a:stCxn id="4" idx="1"/>
            <a:endCxn id="5" idx="0"/>
          </p:cNvCxnSpPr>
          <p:nvPr/>
        </p:nvCxnSpPr>
        <p:spPr bwMode="auto">
          <a:xfrm rot="10800000">
            <a:off x="2021306" y="6017477"/>
            <a:ext cx="2550695" cy="404379"/>
          </a:xfrm>
          <a:prstGeom prst="bentConnector4">
            <a:avLst>
              <a:gd name="adj1" fmla="val 13384"/>
              <a:gd name="adj2" fmla="val 156531"/>
            </a:avLst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</p:spPr>
      </p:cxnSp>
    </p:spTree>
    <p:extLst>
      <p:ext uri="{BB962C8B-B14F-4D97-AF65-F5344CB8AC3E}">
        <p14:creationId xmlns:p14="http://schemas.microsoft.com/office/powerpoint/2010/main" val="2744061731"/>
      </p:ext>
    </p:extLst>
  </p:cSld>
  <p:clrMapOvr>
    <a:masterClrMapping/>
  </p:clrMapOvr>
  <p:transition/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One-Step Delayed Parameter Update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13" name="Rectangle 4">
            <a:extLst>
              <a:ext uri="{FF2B5EF4-FFF2-40B4-BE49-F238E27FC236}">
                <a16:creationId xmlns:a16="http://schemas.microsoft.com/office/drawing/2014/main" id="{4FB0A263-8246-797C-67D9-75626E9812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 N -1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Training without DPU to avoid destabilizing the training</a:t>
            </a: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 N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Skip CPU optimizer step, and do not update the fp16 parameters</a:t>
            </a: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Step N + 1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Compute parameter updating 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in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CPU </a:t>
            </a:r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using  from gradient Step N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Compute the forward and backward pass on the GPU in parallel</a:t>
            </a:r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DF4B273A-91D3-D0C6-12EB-5E27182852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4141" y="4308091"/>
            <a:ext cx="8128418" cy="1911448"/>
          </a:xfrm>
          <a:prstGeom prst="rect">
            <a:avLst/>
          </a:prstGeom>
        </p:spPr>
      </p:pic>
      <p:cxnSp>
        <p:nvCxnSpPr>
          <p:cNvPr id="9" name="직선 화살표 연결선 8">
            <a:extLst>
              <a:ext uri="{FF2B5EF4-FFF2-40B4-BE49-F238E27FC236}">
                <a16:creationId xmlns:a16="http://schemas.microsoft.com/office/drawing/2014/main" id="{0928E259-4FB8-CB15-7788-86E605CC49B8}"/>
              </a:ext>
            </a:extLst>
          </p:cNvPr>
          <p:cNvCxnSpPr/>
          <p:nvPr/>
        </p:nvCxnSpPr>
        <p:spPr bwMode="auto">
          <a:xfrm>
            <a:off x="5287879" y="4667859"/>
            <a:ext cx="1034716" cy="32485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63B8E52F-6357-4573-17CC-2D98E7BD2D15}"/>
              </a:ext>
            </a:extLst>
          </p:cNvPr>
          <p:cNvCxnSpPr>
            <a:cxnSpLocks/>
          </p:cNvCxnSpPr>
          <p:nvPr/>
        </p:nvCxnSpPr>
        <p:spPr bwMode="auto">
          <a:xfrm flipV="1">
            <a:off x="6412832" y="4667859"/>
            <a:ext cx="1750595" cy="32485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0000"/>
            </a:solidFill>
            <a:prstDash val="solid"/>
            <a:round/>
            <a:headEnd type="none" w="med" len="med"/>
            <a:tailEnd type="triangle"/>
          </a:ln>
        </p:spPr>
      </p:cxn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553931CD-87D1-6294-303D-B514FECF5B9B}"/>
              </a:ext>
            </a:extLst>
          </p:cNvPr>
          <p:cNvSpPr/>
          <p:nvPr/>
        </p:nvSpPr>
        <p:spPr bwMode="auto">
          <a:xfrm>
            <a:off x="5835316" y="4308091"/>
            <a:ext cx="2460458" cy="1358783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4877593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 animBg="1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b="1">
                <a:latin typeface="Calibri"/>
              </a:rPr>
              <a:t>Outline</a:t>
            </a:r>
            <a:endParaRPr lang="x-none" altLang="en-US" b="1">
              <a:latin typeface="Calibri"/>
            </a:endParaRPr>
          </a:p>
        </p:txBody>
      </p:sp>
      <p:sp>
        <p:nvSpPr>
          <p:cNvPr id="3277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81000" y="1371600"/>
            <a:ext cx="8382000" cy="5003800"/>
          </a:xfrm>
        </p:spPr>
        <p:txBody>
          <a:bodyPr/>
          <a:lstStyle/>
          <a:p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Background</a:t>
            </a:r>
          </a:p>
          <a:p>
            <a:r>
              <a:rPr lang="en-US" alt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ZeRO</a:t>
            </a:r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-Offload</a:t>
            </a:r>
          </a:p>
          <a:p>
            <a:pPr lvl="1"/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Optimal Offload Strategy</a:t>
            </a:r>
          </a:p>
          <a:p>
            <a:pPr lvl="1"/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Optimized CPU Execution</a:t>
            </a:r>
          </a:p>
          <a:p>
            <a:r>
              <a:rPr lang="en-US" altLang="en-US" dirty="0"/>
              <a:t>Evaluation</a:t>
            </a:r>
          </a:p>
          <a:p>
            <a:r>
              <a:rPr lang="en-US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Conclusion</a:t>
            </a:r>
          </a:p>
          <a:p>
            <a:endParaRPr lang="en-US" alt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</p:spTree>
    <p:extLst>
      <p:ext uri="{BB962C8B-B14F-4D97-AF65-F5344CB8AC3E}">
        <p14:creationId xmlns:p14="http://schemas.microsoft.com/office/powerpoint/2010/main" val="1230354119"/>
      </p:ext>
    </p:extLst>
  </p:cSld>
  <p:clrMapOvr>
    <a:masterClrMapping/>
  </p:clrMapOvr>
  <p:transition/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Evaluation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Testbed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Workloads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performance, Transformer based models like GPT-2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For convergence analysis, GPT-2 and BERT-large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Finetuning on the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SQuAD</a:t>
            </a: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 descr="텍스트이(가) 표시된 사진&#10;&#10;자동 생성된 설명">
            <a:extLst>
              <a:ext uri="{FF2B5EF4-FFF2-40B4-BE49-F238E27FC236}">
                <a16:creationId xmlns:a16="http://schemas.microsoft.com/office/drawing/2014/main" id="{286B27C5-B4AE-968A-D159-084C5AF0B5F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218" y="1708112"/>
            <a:ext cx="4724643" cy="1460575"/>
          </a:xfrm>
          <a:prstGeom prst="rect">
            <a:avLst/>
          </a:prstGeom>
        </p:spPr>
      </p:pic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0D447AAC-4D51-3C7A-5A26-6A8B02DFD78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1214" y="4060328"/>
            <a:ext cx="4282650" cy="1624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0803676"/>
      </p:ext>
    </p:extLst>
  </p:cSld>
  <p:clrMapOvr>
    <a:masterClrMapping/>
  </p:clrMapOvr>
  <p:transition/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Evaluation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Baseline</a:t>
            </a:r>
          </a:p>
          <a:p>
            <a:pPr lvl="1"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PyTorch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DDP : Distributed DL training 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Megatron : Model parallelism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L2L : Heterogeneous DL training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: Data parallelism without memory redundancies across multi-GPUs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</p:spTree>
    <p:extLst>
      <p:ext uri="{BB962C8B-B14F-4D97-AF65-F5344CB8AC3E}">
        <p14:creationId xmlns:p14="http://schemas.microsoft.com/office/powerpoint/2010/main" val="3790478955"/>
      </p:ext>
    </p:extLst>
  </p:cSld>
  <p:clrMapOvr>
    <a:masterClrMapping/>
  </p:clrMapOvr>
  <p:transition/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Model scale in single GPU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PyTorch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 DDP on a single GPU with 32GB memory is 1.4B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performance of Megatron and ZeRO-2 is equivalent to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PyTorch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DDP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Both Megatron and ZeRO-2 use the combined memory of multiple GPUs to train larger models </a:t>
            </a:r>
          </a:p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can train 13B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707B50A3-AA81-558F-D00F-D401C99715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271" y="3429000"/>
            <a:ext cx="4001387" cy="3125844"/>
          </a:xfrm>
          <a:prstGeom prst="rect">
            <a:avLst/>
          </a:prstGeom>
        </p:spPr>
      </p:pic>
      <p:cxnSp>
        <p:nvCxnSpPr>
          <p:cNvPr id="4" name="직선 화살표 연결선 3">
            <a:extLst>
              <a:ext uri="{FF2B5EF4-FFF2-40B4-BE49-F238E27FC236}">
                <a16:creationId xmlns:a16="http://schemas.microsoft.com/office/drawing/2014/main" id="{1AC896AD-FE49-EDED-1CE6-554127AD079F}"/>
              </a:ext>
            </a:extLst>
          </p:cNvPr>
          <p:cNvCxnSpPr>
            <a:cxnSpLocks/>
          </p:cNvCxnSpPr>
          <p:nvPr/>
        </p:nvCxnSpPr>
        <p:spPr bwMode="auto">
          <a:xfrm flipV="1">
            <a:off x="3368842" y="4671581"/>
            <a:ext cx="667753" cy="37749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</p:cxnSp>
      <p:sp>
        <p:nvSpPr>
          <p:cNvPr id="15" name="직사각형 14">
            <a:extLst>
              <a:ext uri="{FF2B5EF4-FFF2-40B4-BE49-F238E27FC236}">
                <a16:creationId xmlns:a16="http://schemas.microsoft.com/office/drawing/2014/main" id="{2E79A8D2-8C06-FFC2-A398-408081CAF612}"/>
              </a:ext>
            </a:extLst>
          </p:cNvPr>
          <p:cNvSpPr/>
          <p:nvPr/>
        </p:nvSpPr>
        <p:spPr bwMode="auto">
          <a:xfrm>
            <a:off x="3453063" y="4991922"/>
            <a:ext cx="354932" cy="42712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2A5DAEB-3D27-AC65-02D2-3B23D5A4B14E}"/>
              </a:ext>
            </a:extLst>
          </p:cNvPr>
          <p:cNvSpPr txBox="1"/>
          <p:nvPr/>
        </p:nvSpPr>
        <p:spPr>
          <a:xfrm>
            <a:off x="3141770" y="4302249"/>
            <a:ext cx="115503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Almost 9X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121991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3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6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Model scale in single GPU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L2L show best performance than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Frequently moving weights from unused layer to CPU memory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707B50A3-AA81-558F-D00F-D401C99715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271" y="3429000"/>
            <a:ext cx="4001387" cy="3125844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2D2CD2AA-696C-030E-56B0-3CC801A3686A}"/>
              </a:ext>
            </a:extLst>
          </p:cNvPr>
          <p:cNvSpPr/>
          <p:nvPr/>
        </p:nvSpPr>
        <p:spPr bwMode="auto">
          <a:xfrm>
            <a:off x="3704487" y="4765145"/>
            <a:ext cx="354932" cy="486639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8091561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Model scale with multi-GPU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show best performance with 4 and 16 GPUs in a single DGX-2 node</a:t>
            </a:r>
          </a:p>
          <a:p>
            <a:pPr lvl="1"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PyTorch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and L2L do not consider memory redundancies in DP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Limited by the model scale on a single GPU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707B50A3-AA81-558F-D00F-D401C99715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271" y="3429000"/>
            <a:ext cx="4001387" cy="3125844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FD27157-EBE4-E053-F29A-B6F9F6E73E7E}"/>
              </a:ext>
            </a:extLst>
          </p:cNvPr>
          <p:cNvCxnSpPr>
            <a:cxnSpLocks/>
          </p:cNvCxnSpPr>
          <p:nvPr/>
        </p:nvCxnSpPr>
        <p:spPr bwMode="auto">
          <a:xfrm flipV="1">
            <a:off x="4413026" y="4564801"/>
            <a:ext cx="520892" cy="42712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FCCAB5B8-34A4-7CEF-B076-4D0DEC23114A}"/>
              </a:ext>
            </a:extLst>
          </p:cNvPr>
          <p:cNvCxnSpPr>
            <a:cxnSpLocks/>
          </p:cNvCxnSpPr>
          <p:nvPr/>
        </p:nvCxnSpPr>
        <p:spPr bwMode="auto">
          <a:xfrm flipV="1">
            <a:off x="5424714" y="4094246"/>
            <a:ext cx="512871" cy="803108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2694420B-35B9-96A1-BADF-9A6693C47D49}"/>
              </a:ext>
            </a:extLst>
          </p:cNvPr>
          <p:cNvSpPr txBox="1"/>
          <p:nvPr/>
        </p:nvSpPr>
        <p:spPr>
          <a:xfrm>
            <a:off x="4933918" y="3724914"/>
            <a:ext cx="1215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Up to 50X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65399280"/>
      </p:ext>
    </p:extLst>
  </p:cSld>
  <p:clrMapOvr>
    <a:masterClrMapping/>
  </p:clrMapOvr>
  <p:transition/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Model scale with multi-GPU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Megatron and ZeRo-2 support large model training with multiple GPUs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It is not effective when scaling up beyond 15B parameters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707B50A3-AA81-558F-D00F-D401C99715F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7271" y="3429000"/>
            <a:ext cx="4001387" cy="3125844"/>
          </a:xfrm>
          <a:prstGeom prst="rect">
            <a:avLst/>
          </a:prstGeom>
        </p:spPr>
      </p:pic>
      <p:cxnSp>
        <p:nvCxnSpPr>
          <p:cNvPr id="8" name="직선 화살표 연결선 7">
            <a:extLst>
              <a:ext uri="{FF2B5EF4-FFF2-40B4-BE49-F238E27FC236}">
                <a16:creationId xmlns:a16="http://schemas.microsoft.com/office/drawing/2014/main" id="{2FD27157-EBE4-E053-F29A-B6F9F6E73E7E}"/>
              </a:ext>
            </a:extLst>
          </p:cNvPr>
          <p:cNvCxnSpPr>
            <a:cxnSpLocks/>
          </p:cNvCxnSpPr>
          <p:nvPr/>
        </p:nvCxnSpPr>
        <p:spPr bwMode="auto">
          <a:xfrm flipV="1">
            <a:off x="4413026" y="4564801"/>
            <a:ext cx="520892" cy="427121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</p:cxnSp>
      <p:cxnSp>
        <p:nvCxnSpPr>
          <p:cNvPr id="10" name="직선 화살표 연결선 9">
            <a:extLst>
              <a:ext uri="{FF2B5EF4-FFF2-40B4-BE49-F238E27FC236}">
                <a16:creationId xmlns:a16="http://schemas.microsoft.com/office/drawing/2014/main" id="{FCCAB5B8-34A4-7CEF-B076-4D0DEC23114A}"/>
              </a:ext>
            </a:extLst>
          </p:cNvPr>
          <p:cNvCxnSpPr>
            <a:cxnSpLocks/>
          </p:cNvCxnSpPr>
          <p:nvPr/>
        </p:nvCxnSpPr>
        <p:spPr bwMode="auto">
          <a:xfrm flipV="1">
            <a:off x="5424714" y="4094246"/>
            <a:ext cx="512871" cy="803108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triangle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68925A62-6753-3385-6FCE-946E7EE5FBDA}"/>
              </a:ext>
            </a:extLst>
          </p:cNvPr>
          <p:cNvSpPr txBox="1"/>
          <p:nvPr/>
        </p:nvSpPr>
        <p:spPr>
          <a:xfrm>
            <a:off x="4933918" y="3724914"/>
            <a:ext cx="1215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Up to 50X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548834259"/>
      </p:ext>
    </p:extLst>
  </p:cSld>
  <p:clrMapOvr>
    <a:masterClrMapping/>
  </p:clrMapOvr>
  <p:transition/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Training throughput in single-GPU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outperforms L2L up to 22% in throughput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Lower communication cost between CPU and GPU, which is 7x smaller than L2L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The parameter update of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happens with CPU-Adam implementation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Communication overhead introduced by L2L leads to an overall slower throughput than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 descr="차트이(가) 표시된 사진&#10;&#10;자동 생성된 설명">
            <a:extLst>
              <a:ext uri="{FF2B5EF4-FFF2-40B4-BE49-F238E27FC236}">
                <a16:creationId xmlns:a16="http://schemas.microsoft.com/office/drawing/2014/main" id="{FC7A808F-8382-3070-44B2-A721F53D1A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5942" y="3769184"/>
            <a:ext cx="3465428" cy="2890112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F4C3D7FE-A1C8-83BD-AD83-B660AD45D2A3}"/>
              </a:ext>
            </a:extLst>
          </p:cNvPr>
          <p:cNvSpPr txBox="1"/>
          <p:nvPr/>
        </p:nvSpPr>
        <p:spPr>
          <a:xfrm>
            <a:off x="4181307" y="4126468"/>
            <a:ext cx="121519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Up to 22%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56185256"/>
      </p:ext>
    </p:extLst>
  </p:cSld>
  <p:clrMapOvr>
    <a:masterClrMapping/>
  </p:clrMapOvr>
  <p:transition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Introduction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While various techniques have been proposed, there are challenges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Change the user model to work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Only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use CPU memory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Only designed for a single GPU</a:t>
            </a: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can attain 40 </a:t>
            </a:r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TFLOPS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for a 10B parameters model on a single NVIDIA V100 GPU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30 TFLOPS using </a:t>
            </a:r>
            <a:r>
              <a:rPr lang="en-US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PyTorch</a:t>
            </a:r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alone for a 1.4B parameter model</a:t>
            </a:r>
          </a:p>
          <a:p>
            <a:pPr lvl="1" defTabSz="914400"/>
            <a:endParaRPr lang="en-US" altLang="en-US" kern="0" dirty="0">
              <a:latin typeface="Calibri Bold"/>
            </a:endParaRPr>
          </a:p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can train models over 70B parameters with model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parallelism on a DGX-2</a:t>
            </a: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sp>
        <p:nvSpPr>
          <p:cNvPr id="2" name="오른쪽 중괄호 1">
            <a:extLst>
              <a:ext uri="{FF2B5EF4-FFF2-40B4-BE49-F238E27FC236}">
                <a16:creationId xmlns:a16="http://schemas.microsoft.com/office/drawing/2014/main" id="{4D0DE3F9-E58E-83D7-DFFF-2F6D55F2B8FC}"/>
              </a:ext>
            </a:extLst>
          </p:cNvPr>
          <p:cNvSpPr/>
          <p:nvPr/>
        </p:nvSpPr>
        <p:spPr bwMode="auto">
          <a:xfrm>
            <a:off x="4367462" y="2312068"/>
            <a:ext cx="409075" cy="828174"/>
          </a:xfrm>
          <a:prstGeom prst="rightBrace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F597E1C-8F7A-B4FA-2548-C05C40164B03}"/>
              </a:ext>
            </a:extLst>
          </p:cNvPr>
          <p:cNvSpPr txBox="1"/>
          <p:nvPr/>
        </p:nvSpPr>
        <p:spPr>
          <a:xfrm>
            <a:off x="4776537" y="2026684"/>
            <a:ext cx="3910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ZeRO</a:t>
            </a:r>
            <a:r>
              <a:rPr lang="en-US" altLang="ko-KR" dirty="0"/>
              <a:t>-Offload can large model training </a:t>
            </a:r>
            <a:r>
              <a:rPr lang="en-US" altLang="ko-KR" dirty="0">
                <a:solidFill>
                  <a:srgbClr val="FF0000"/>
                </a:solidFill>
              </a:rPr>
              <a:t>by offloading data and compute to CPU</a:t>
            </a:r>
            <a:endParaRPr lang="ko-KR" altLang="en-US" dirty="0">
              <a:solidFill>
                <a:srgbClr val="FF0000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EFFD3FC-E9E7-2EB7-7158-1F8954E90BDD}"/>
              </a:ext>
            </a:extLst>
          </p:cNvPr>
          <p:cNvSpPr txBox="1"/>
          <p:nvPr/>
        </p:nvSpPr>
        <p:spPr>
          <a:xfrm>
            <a:off x="4776537" y="2728526"/>
            <a:ext cx="391026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It has improved performance </a:t>
            </a:r>
            <a:r>
              <a:rPr lang="en-US" altLang="ko-KR" dirty="0">
                <a:solidFill>
                  <a:srgbClr val="FF0000"/>
                </a:solidFill>
              </a:rPr>
              <a:t>by reducing  communication volume, </a:t>
            </a:r>
            <a:r>
              <a:rPr lang="en-US" altLang="ko-KR" dirty="0" err="1">
                <a:solidFill>
                  <a:srgbClr val="FF0000"/>
                </a:solidFill>
              </a:rPr>
              <a:t>etc</a:t>
            </a:r>
            <a:endParaRPr lang="ko-KR" altLang="en-US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6155300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3" grpId="0"/>
      <p:bldP spid="4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Training throughput in Multi-GPU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L2L is excluded because its implementation does not support multi-GPU training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 descr="차트이(가) 표시된 사진&#10;&#10;자동 생성된 설명">
            <a:extLst>
              <a:ext uri="{FF2B5EF4-FFF2-40B4-BE49-F238E27FC236}">
                <a16:creationId xmlns:a16="http://schemas.microsoft.com/office/drawing/2014/main" id="{39A8308D-B004-E7DC-00F7-4BEB0F30BF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947" y="3347165"/>
            <a:ext cx="7446105" cy="33664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6135841"/>
      </p:ext>
    </p:extLst>
  </p:cSld>
  <p:clrMapOvr>
    <a:masterClrMapping/>
  </p:clrMapOvr>
  <p:transition/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Training throughput in Multi-GPU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Offloading all the optimizer states to CPU with low overhead enables training  with larger micro-batch sizes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 descr="차트이(가) 표시된 사진&#10;&#10;자동 생성된 설명">
            <a:extLst>
              <a:ext uri="{FF2B5EF4-FFF2-40B4-BE49-F238E27FC236}">
                <a16:creationId xmlns:a16="http://schemas.microsoft.com/office/drawing/2014/main" id="{39A8308D-B004-E7DC-00F7-4BEB0F30BF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947" y="3347165"/>
            <a:ext cx="7446105" cy="3366457"/>
          </a:xfrm>
          <a:prstGeom prst="rect">
            <a:avLst/>
          </a:prstGeom>
        </p:spPr>
      </p:pic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BF128A2A-E910-F29C-8393-323E1A6246C0}"/>
              </a:ext>
            </a:extLst>
          </p:cNvPr>
          <p:cNvCxnSpPr/>
          <p:nvPr/>
        </p:nvCxnSpPr>
        <p:spPr bwMode="auto">
          <a:xfrm>
            <a:off x="1540043" y="6298532"/>
            <a:ext cx="3826042" cy="0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triangle"/>
            <a:tailEnd type="triangle"/>
          </a:ln>
        </p:spPr>
      </p:cxnSp>
      <p:sp>
        <p:nvSpPr>
          <p:cNvPr id="2" name="TextBox 1">
            <a:extLst>
              <a:ext uri="{FF2B5EF4-FFF2-40B4-BE49-F238E27FC236}">
                <a16:creationId xmlns:a16="http://schemas.microsoft.com/office/drawing/2014/main" id="{BAB7FFA6-F3C8-D67D-5158-7686105D43DA}"/>
              </a:ext>
            </a:extLst>
          </p:cNvPr>
          <p:cNvSpPr txBox="1"/>
          <p:nvPr/>
        </p:nvSpPr>
        <p:spPr>
          <a:xfrm>
            <a:off x="3488438" y="4322984"/>
            <a:ext cx="1383298" cy="369332"/>
          </a:xfrm>
          <a:prstGeom prst="rect">
            <a:avLst/>
          </a:prstGeom>
          <a:noFill/>
          <a:ln>
            <a:solidFill>
              <a:srgbClr val="00B050"/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dirty="0">
                <a:solidFill>
                  <a:srgbClr val="00B050"/>
                </a:solidFill>
              </a:rPr>
              <a:t>Up to 1.64X</a:t>
            </a:r>
            <a:endParaRPr lang="ko-KR" altLang="en-US" dirty="0">
              <a:solidFill>
                <a:srgbClr val="00B050"/>
              </a:solidFill>
            </a:endParaRPr>
          </a:p>
        </p:txBody>
      </p:sp>
      <p:cxnSp>
        <p:nvCxnSpPr>
          <p:cNvPr id="5" name="직선 화살표 연결선 4">
            <a:extLst>
              <a:ext uri="{FF2B5EF4-FFF2-40B4-BE49-F238E27FC236}">
                <a16:creationId xmlns:a16="http://schemas.microsoft.com/office/drawing/2014/main" id="{2A28F073-A48D-90EB-490B-D65CBE695A95}"/>
              </a:ext>
            </a:extLst>
          </p:cNvPr>
          <p:cNvCxnSpPr>
            <a:cxnSpLocks/>
          </p:cNvCxnSpPr>
          <p:nvPr/>
        </p:nvCxnSpPr>
        <p:spPr bwMode="auto">
          <a:xfrm>
            <a:off x="4272265" y="4692316"/>
            <a:ext cx="0" cy="522743"/>
          </a:xfrm>
          <a:prstGeom prst="straightConnector1">
            <a:avLst/>
          </a:prstGeom>
          <a:solidFill>
            <a:schemeClr val="accent1"/>
          </a:solidFill>
          <a:ln w="25400" cap="flat" cmpd="sng" algn="ctr">
            <a:solidFill>
              <a:srgbClr val="00B050"/>
            </a:solidFill>
            <a:prstDash val="solid"/>
            <a:round/>
            <a:headEnd type="triangle"/>
            <a:tailEnd type="triangle"/>
          </a:ln>
        </p:spPr>
      </p:cxnSp>
    </p:spTree>
    <p:extLst>
      <p:ext uri="{BB962C8B-B14F-4D97-AF65-F5344CB8AC3E}">
        <p14:creationId xmlns:p14="http://schemas.microsoft.com/office/powerpoint/2010/main" val="505175673"/>
      </p:ext>
    </p:extLst>
  </p:cSld>
  <p:clrMapOvr>
    <a:masterClrMapping/>
  </p:clrMapOvr>
  <p:transition/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Training throughput in Multi-GPU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ZeRO-2 runs out of memory once the model size is beyond 8B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Lack of enough aggregate GPU memory to store the model states on 16 GPUs</a:t>
            </a:r>
          </a:p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scale to 13B without MP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 descr="차트이(가) 표시된 사진&#10;&#10;자동 생성된 설명">
            <a:extLst>
              <a:ext uri="{FF2B5EF4-FFF2-40B4-BE49-F238E27FC236}">
                <a16:creationId xmlns:a16="http://schemas.microsoft.com/office/drawing/2014/main" id="{39A8308D-B004-E7DC-00F7-4BEB0F30BF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947" y="3347165"/>
            <a:ext cx="7446105" cy="3366457"/>
          </a:xfrm>
          <a:prstGeom prst="rect">
            <a:avLst/>
          </a:prstGeom>
        </p:spPr>
      </p:pic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F102079F-9DA3-CA22-736C-99DDB70FCC67}"/>
              </a:ext>
            </a:extLst>
          </p:cNvPr>
          <p:cNvCxnSpPr>
            <a:cxnSpLocks/>
          </p:cNvCxnSpPr>
          <p:nvPr/>
        </p:nvCxnSpPr>
        <p:spPr bwMode="auto">
          <a:xfrm>
            <a:off x="3675647" y="4078706"/>
            <a:ext cx="0" cy="2634916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2" name="직선 연결선 1">
            <a:extLst>
              <a:ext uri="{FF2B5EF4-FFF2-40B4-BE49-F238E27FC236}">
                <a16:creationId xmlns:a16="http://schemas.microsoft.com/office/drawing/2014/main" id="{9D23109F-7E71-403F-C4D4-9F1B4916C389}"/>
              </a:ext>
            </a:extLst>
          </p:cNvPr>
          <p:cNvCxnSpPr>
            <a:cxnSpLocks/>
          </p:cNvCxnSpPr>
          <p:nvPr/>
        </p:nvCxnSpPr>
        <p:spPr bwMode="auto">
          <a:xfrm>
            <a:off x="4977063" y="4078706"/>
            <a:ext cx="0" cy="2634916"/>
          </a:xfrm>
          <a:prstGeom prst="line">
            <a:avLst/>
          </a:prstGeom>
          <a:solidFill>
            <a:schemeClr val="accent1"/>
          </a:solidFill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88793520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Training throughput in Multi-GPU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With MP,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can train up to 70B with more than 30 TFLOPS per GPU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Megatron do only up to 15B before OOM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 descr="차트이(가) 표시된 사진&#10;&#10;자동 생성된 설명">
            <a:extLst>
              <a:ext uri="{FF2B5EF4-FFF2-40B4-BE49-F238E27FC236}">
                <a16:creationId xmlns:a16="http://schemas.microsoft.com/office/drawing/2014/main" id="{39A8308D-B004-E7DC-00F7-4BEB0F30BF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947" y="3347165"/>
            <a:ext cx="7446105" cy="3366457"/>
          </a:xfrm>
          <a:prstGeom prst="rect">
            <a:avLst/>
          </a:prstGeom>
        </p:spPr>
      </p:pic>
      <p:sp>
        <p:nvSpPr>
          <p:cNvPr id="5" name="직사각형 4">
            <a:extLst>
              <a:ext uri="{FF2B5EF4-FFF2-40B4-BE49-F238E27FC236}">
                <a16:creationId xmlns:a16="http://schemas.microsoft.com/office/drawing/2014/main" id="{9A14B3D2-8C41-D9C0-A7AA-0169BFD58DCD}"/>
              </a:ext>
            </a:extLst>
          </p:cNvPr>
          <p:cNvSpPr/>
          <p:nvPr/>
        </p:nvSpPr>
        <p:spPr bwMode="auto">
          <a:xfrm>
            <a:off x="5823284" y="4505826"/>
            <a:ext cx="481263" cy="1449806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28807393"/>
      </p:ext>
    </p:extLst>
  </p:cSld>
  <p:clrMapOvr>
    <a:masterClrMapping/>
  </p:clrMapOvr>
  <p:transition/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Training throughput in Multi-GPU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outperforms ZeRO-2 and Megatron in throughput for 1-8B and 1-13B, respectively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 descr="차트이(가) 표시된 사진&#10;&#10;자동 생성된 설명">
            <a:extLst>
              <a:ext uri="{FF2B5EF4-FFF2-40B4-BE49-F238E27FC236}">
                <a16:creationId xmlns:a16="http://schemas.microsoft.com/office/drawing/2014/main" id="{39A8308D-B004-E7DC-00F7-4BEB0F30BF2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947" y="3347165"/>
            <a:ext cx="7446105" cy="3366457"/>
          </a:xfrm>
          <a:prstGeom prst="rect">
            <a:avLst/>
          </a:prstGeom>
        </p:spPr>
      </p:pic>
      <p:cxnSp>
        <p:nvCxnSpPr>
          <p:cNvPr id="2" name="직선 화살표 연결선 1">
            <a:extLst>
              <a:ext uri="{FF2B5EF4-FFF2-40B4-BE49-F238E27FC236}">
                <a16:creationId xmlns:a16="http://schemas.microsoft.com/office/drawing/2014/main" id="{AFAF3231-3F50-3B6E-E240-D8A3DFC4C45A}"/>
              </a:ext>
            </a:extLst>
          </p:cNvPr>
          <p:cNvCxnSpPr>
            <a:cxnSpLocks/>
          </p:cNvCxnSpPr>
          <p:nvPr/>
        </p:nvCxnSpPr>
        <p:spPr bwMode="auto">
          <a:xfrm>
            <a:off x="1644316" y="4409574"/>
            <a:ext cx="1808747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FFC000"/>
            </a:solidFill>
            <a:prstDash val="solid"/>
            <a:round/>
            <a:headEnd type="triangle"/>
            <a:tailEnd type="triangle"/>
          </a:ln>
        </p:spPr>
      </p:cxn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8A86C997-6460-2B17-49DF-6ED3E8AAB8BB}"/>
              </a:ext>
            </a:extLst>
          </p:cNvPr>
          <p:cNvCxnSpPr>
            <a:cxnSpLocks/>
          </p:cNvCxnSpPr>
          <p:nvPr/>
        </p:nvCxnSpPr>
        <p:spPr bwMode="auto">
          <a:xfrm>
            <a:off x="1644316" y="4140869"/>
            <a:ext cx="3096126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chemeClr val="bg1">
                <a:lumMod val="50000"/>
              </a:schemeClr>
            </a:solidFill>
            <a:prstDash val="solid"/>
            <a:round/>
            <a:headEnd type="triangle"/>
            <a:tailEnd type="triangle"/>
          </a:ln>
        </p:spPr>
      </p:cxnSp>
    </p:spTree>
    <p:extLst>
      <p:ext uri="{BB962C8B-B14F-4D97-AF65-F5344CB8AC3E}">
        <p14:creationId xmlns:p14="http://schemas.microsoft.com/office/powerpoint/2010/main" val="3466217424"/>
      </p:ext>
    </p:extLst>
  </p:cSld>
  <p:clrMapOvr>
    <a:masterClrMapping/>
  </p:clrMapOvr>
  <p:transition/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Throughput Scalability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shows almost perfect linear speedup in terms of aggregate throughput (</a:t>
            </a:r>
            <a:r>
              <a:rPr lang="en-US" altLang="ko-KR" kern="0" dirty="0">
                <a:solidFill>
                  <a:srgbClr val="92D05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green line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) with over 30 TFLOPS per GPU </a:t>
            </a:r>
            <a:r>
              <a:rPr lang="en-US" altLang="ko-KR" kern="0" dirty="0">
                <a:solidFill>
                  <a:srgbClr val="0070C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(blue bar)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3B25A06E-C96E-9C4C-6C4F-6F4149F02A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39" y="2995862"/>
            <a:ext cx="6907321" cy="34024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9645915"/>
      </p:ext>
    </p:extLst>
  </p:cSld>
  <p:clrMapOvr>
    <a:masterClrMapping/>
  </p:clrMapOvr>
  <p:transition/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Throughput Scalability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From 1 to 16 GPUs,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enables training the model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ZeRO-2 runs OOM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3B25A06E-C96E-9C4C-6C4F-6F4149F02A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39" y="2995862"/>
            <a:ext cx="6907321" cy="3402495"/>
          </a:xfrm>
          <a:prstGeom prst="rect">
            <a:avLst/>
          </a:prstGeom>
        </p:spPr>
      </p:pic>
      <p:cxnSp>
        <p:nvCxnSpPr>
          <p:cNvPr id="2" name="직선 화살표 연결선 1">
            <a:extLst>
              <a:ext uri="{FF2B5EF4-FFF2-40B4-BE49-F238E27FC236}">
                <a16:creationId xmlns:a16="http://schemas.microsoft.com/office/drawing/2014/main" id="{73648486-0DE3-0EE5-24FB-D749484E8213}"/>
              </a:ext>
            </a:extLst>
          </p:cNvPr>
          <p:cNvCxnSpPr>
            <a:cxnSpLocks/>
          </p:cNvCxnSpPr>
          <p:nvPr/>
        </p:nvCxnSpPr>
        <p:spPr bwMode="auto">
          <a:xfrm>
            <a:off x="2221832" y="3412958"/>
            <a:ext cx="3096126" cy="0"/>
          </a:xfrm>
          <a:prstGeom prst="straightConnector1">
            <a:avLst/>
          </a:prstGeom>
          <a:solidFill>
            <a:schemeClr val="accent1"/>
          </a:solidFill>
          <a:ln w="57150" cap="flat" cmpd="sng" algn="ctr">
            <a:solidFill>
              <a:srgbClr val="FF0000"/>
            </a:solidFill>
            <a:prstDash val="solid"/>
            <a:round/>
            <a:headEnd type="triangle"/>
            <a:tailEnd type="triangle"/>
          </a:ln>
        </p:spPr>
      </p:cxnSp>
    </p:spTree>
    <p:extLst>
      <p:ext uri="{BB962C8B-B14F-4D97-AF65-F5344CB8AC3E}">
        <p14:creationId xmlns:p14="http://schemas.microsoft.com/office/powerpoint/2010/main" val="634479549"/>
      </p:ext>
    </p:extLst>
  </p:cSld>
  <p:clrMapOvr>
    <a:masterClrMapping/>
  </p:clrMapOvr>
  <p:transition/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Throughput Scalability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With 32 GPUs,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outperforms ZeRO-2 in terms of throughput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Because of memory saving on GPU from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3B25A06E-C96E-9C4C-6C4F-6F4149F02A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39" y="2995862"/>
            <a:ext cx="6907321" cy="3402495"/>
          </a:xfrm>
          <a:prstGeom prst="rect">
            <a:avLst/>
          </a:prstGeom>
        </p:spPr>
      </p:pic>
      <p:sp>
        <p:nvSpPr>
          <p:cNvPr id="7" name="직사각형 6">
            <a:extLst>
              <a:ext uri="{FF2B5EF4-FFF2-40B4-BE49-F238E27FC236}">
                <a16:creationId xmlns:a16="http://schemas.microsoft.com/office/drawing/2014/main" id="{6E95832D-3FEE-DDCC-83E3-66D0AB2A0744}"/>
              </a:ext>
            </a:extLst>
          </p:cNvPr>
          <p:cNvSpPr/>
          <p:nvPr/>
        </p:nvSpPr>
        <p:spPr bwMode="auto">
          <a:xfrm>
            <a:off x="5293895" y="3591426"/>
            <a:ext cx="703847" cy="1920374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94658660"/>
      </p:ext>
    </p:extLst>
  </p:cSld>
  <p:clrMapOvr>
    <a:masterClrMapping/>
  </p:clrMapOvr>
  <p:transition/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Throughput Scalability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With more GPUs, ZeRO-2 outperforms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Now can run similar batch sizes, achieving similar computation efficiency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ZeRO-2 not suffer from additional communication overhead between GPU and CPU 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3B25A06E-C96E-9C4C-6C4F-6F4149F02A3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8339" y="2995862"/>
            <a:ext cx="6907321" cy="3402495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F684557F-2F8C-F848-A1CF-4A7E4061C62E}"/>
              </a:ext>
            </a:extLst>
          </p:cNvPr>
          <p:cNvSpPr/>
          <p:nvPr/>
        </p:nvSpPr>
        <p:spPr bwMode="auto">
          <a:xfrm>
            <a:off x="5979694" y="3454400"/>
            <a:ext cx="1203159" cy="2057400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40151722"/>
      </p:ext>
    </p:extLst>
  </p:cSld>
  <p:clrMapOvr>
    <a:masterClrMapping/>
  </p:clrMapOvr>
  <p:transition/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Optimized CPU execution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Compared to </a:t>
            </a:r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PyTorch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, CPU-Adam reduces up to almost 5X for all configurations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테이블이(가) 표시된 사진&#10;&#10;자동 생성된 설명">
            <a:extLst>
              <a:ext uri="{FF2B5EF4-FFF2-40B4-BE49-F238E27FC236}">
                <a16:creationId xmlns:a16="http://schemas.microsoft.com/office/drawing/2014/main" id="{EAE8AE60-4F80-7516-4F20-B010E4E7C4C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95267" y="3508473"/>
            <a:ext cx="6153466" cy="269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1347708"/>
      </p:ext>
    </p:extLst>
  </p:cSld>
  <p:clrMapOvr>
    <a:masterClrMapping/>
  </p:clrMapOvr>
  <p:transition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b="1">
                <a:latin typeface="Calibri"/>
              </a:rPr>
              <a:t>Outline</a:t>
            </a:r>
            <a:endParaRPr lang="x-none" altLang="en-US" b="1">
              <a:latin typeface="Calibri"/>
            </a:endParaRPr>
          </a:p>
        </p:txBody>
      </p:sp>
      <p:sp>
        <p:nvSpPr>
          <p:cNvPr id="3277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81000" y="1371600"/>
            <a:ext cx="8382000" cy="5003800"/>
          </a:xfrm>
        </p:spPr>
        <p:txBody>
          <a:bodyPr/>
          <a:lstStyle/>
          <a:p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r>
              <a:rPr lang="en-US" altLang="en-US" dirty="0"/>
              <a:t>Background</a:t>
            </a:r>
          </a:p>
          <a:p>
            <a:r>
              <a:rPr lang="en-US" alt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ZeRO</a:t>
            </a:r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-Offload</a:t>
            </a:r>
          </a:p>
          <a:p>
            <a:pPr lvl="1"/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Optimal Offload Strategy</a:t>
            </a:r>
          </a:p>
          <a:p>
            <a:pPr lvl="1"/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Optimized CPU Execution</a:t>
            </a:r>
          </a:p>
          <a:p>
            <a:r>
              <a:rPr lang="en-US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Evaluation</a:t>
            </a:r>
          </a:p>
          <a:p>
            <a:r>
              <a:rPr lang="en-US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Conclusion</a:t>
            </a:r>
          </a:p>
          <a:p>
            <a:endParaRPr lang="en-US" alt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</p:spTree>
    <p:extLst>
      <p:ext uri="{BB962C8B-B14F-4D97-AF65-F5344CB8AC3E}">
        <p14:creationId xmlns:p14="http://schemas.microsoft.com/office/powerpoint/2010/main" val="336137516"/>
      </p:ext>
    </p:extLst>
  </p:cSld>
  <p:clrMapOvr>
    <a:masterClrMapping/>
  </p:clrMapOvr>
  <p:transition/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Optimized CPU execution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With DPU, higher throughput than without DPU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DPU allows the optimizer updates to overlap with the next forward computation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 descr="차트이(가) 표시된 사진&#10;&#10;자동 생성된 설명">
            <a:extLst>
              <a:ext uri="{FF2B5EF4-FFF2-40B4-BE49-F238E27FC236}">
                <a16:creationId xmlns:a16="http://schemas.microsoft.com/office/drawing/2014/main" id="{26074FAF-2B6C-7112-A049-EE6E87A423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32965" y="3171097"/>
            <a:ext cx="4478069" cy="34329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843472"/>
      </p:ext>
    </p:extLst>
  </p:cSld>
  <p:clrMapOvr>
    <a:masterClrMapping/>
  </p:clrMapOvr>
  <p:transition/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Convergence impact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Except before 5K iterations, They converge the same trend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ACA58F7-E0E7-3BF4-8DC0-7FCD812BB87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59113" y="2674030"/>
            <a:ext cx="7038474" cy="3853960"/>
          </a:xfrm>
          <a:prstGeom prst="rect">
            <a:avLst/>
          </a:prstGeom>
        </p:spPr>
      </p:pic>
      <p:sp>
        <p:nvSpPr>
          <p:cNvPr id="2" name="직사각형 1">
            <a:extLst>
              <a:ext uri="{FF2B5EF4-FFF2-40B4-BE49-F238E27FC236}">
                <a16:creationId xmlns:a16="http://schemas.microsoft.com/office/drawing/2014/main" id="{5108337F-BD87-1E36-6B1F-BC258622CD13}"/>
              </a:ext>
            </a:extLst>
          </p:cNvPr>
          <p:cNvSpPr/>
          <p:nvPr/>
        </p:nvSpPr>
        <p:spPr bwMode="auto">
          <a:xfrm>
            <a:off x="1756611" y="3741821"/>
            <a:ext cx="427121" cy="677873"/>
          </a:xfrm>
          <a:prstGeom prst="rect">
            <a:avLst/>
          </a:prstGeom>
          <a:noFill/>
          <a:ln w="25400" cap="flat" cmpd="sng" algn="ctr">
            <a:solidFill>
              <a:srgbClr val="FF0000"/>
            </a:solidFill>
            <a:prstDash val="solid"/>
            <a:round/>
            <a:headEnd type="none" w="med" len="med"/>
            <a:tailEnd type="none" w="med" len="med"/>
          </a:ln>
        </p:spPr>
        <p:txBody>
          <a:bodyPr vert="horz" wrap="square" lIns="91440" tIns="45720" rIns="91440" bIns="45720" numCol="1" rtlCol="0" anchor="t" anchorCtr="0" compatLnSpc="1"/>
          <a:lstStyle/>
          <a:p>
            <a:pPr marL="0" marR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</a:pPr>
            <a:endParaRPr kumimoji="0" lang="ko-KR" altLang="en-US" sz="4200" b="0" i="0" u="none" strike="noStrike" cap="none" normalizeH="0" baseline="0">
              <a:ln>
                <a:noFill/>
              </a:ln>
              <a:solidFill>
                <a:srgbClr val="000000"/>
              </a:solidFill>
              <a:effectLst/>
              <a:latin typeface="Gill Sans" charset="0"/>
              <a:ea typeface="ヒラギノ角ゴ ProN W3" charset="-128"/>
              <a:cs typeface="ヒラギノ角ゴ ProN W3" charset="-128"/>
              <a:sym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3100119"/>
      </p:ext>
    </p:extLst>
  </p:cSld>
  <p:clrMapOvr>
    <a:masterClrMapping/>
  </p:clrMapOvr>
  <p:transition/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b="1">
                <a:latin typeface="Calibri"/>
              </a:rPr>
              <a:t>Outline</a:t>
            </a:r>
            <a:endParaRPr lang="x-none" altLang="en-US" b="1">
              <a:latin typeface="Calibri"/>
            </a:endParaRPr>
          </a:p>
        </p:txBody>
      </p:sp>
      <p:sp>
        <p:nvSpPr>
          <p:cNvPr id="32772" name="Rectangle 4"/>
          <p:cNvSpPr>
            <a:spLocks noGrp="1" noChangeArrowheads="1"/>
          </p:cNvSpPr>
          <p:nvPr>
            <p:ph type="body" idx="1"/>
          </p:nvPr>
        </p:nvSpPr>
        <p:spPr>
          <a:xfrm>
            <a:off x="381000" y="1371600"/>
            <a:ext cx="8382000" cy="5003800"/>
          </a:xfrm>
        </p:spPr>
        <p:txBody>
          <a:bodyPr/>
          <a:lstStyle/>
          <a:p>
            <a:r>
              <a:rPr lang="en-US" altLang="en-US" dirty="0">
                <a:solidFill>
                  <a:schemeClr val="bg1">
                    <a:lumMod val="50000"/>
                  </a:schemeClr>
                </a:solidFill>
              </a:rPr>
              <a:t>Introduction</a:t>
            </a:r>
          </a:p>
          <a:p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Background</a:t>
            </a:r>
          </a:p>
          <a:p>
            <a:r>
              <a:rPr lang="en-US" altLang="en-US" dirty="0" err="1">
                <a:solidFill>
                  <a:schemeClr val="tx1">
                    <a:lumMod val="50000"/>
                    <a:lumOff val="50000"/>
                  </a:schemeClr>
                </a:solidFill>
              </a:rPr>
              <a:t>ZeRO</a:t>
            </a:r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-Offload</a:t>
            </a:r>
          </a:p>
          <a:p>
            <a:pPr lvl="1"/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Optimal Offload Strategy</a:t>
            </a:r>
          </a:p>
          <a:p>
            <a:pPr lvl="1"/>
            <a:r>
              <a:rPr lang="en-US" altLang="en-US" dirty="0">
                <a:solidFill>
                  <a:schemeClr val="tx1">
                    <a:lumMod val="50000"/>
                    <a:lumOff val="50000"/>
                  </a:schemeClr>
                </a:solidFill>
              </a:rPr>
              <a:t>Optimized CPU Execution</a:t>
            </a:r>
          </a:p>
          <a:p>
            <a:r>
              <a:rPr lang="en-US" altLang="en-US" dirty="0">
                <a:solidFill>
                  <a:schemeClr val="tx2">
                    <a:lumMod val="50000"/>
                    <a:lumOff val="50000"/>
                  </a:schemeClr>
                </a:solidFill>
              </a:rPr>
              <a:t>Evaluation</a:t>
            </a:r>
          </a:p>
          <a:p>
            <a:r>
              <a:rPr lang="en-US" altLang="en-US" dirty="0"/>
              <a:t>Conclusion</a:t>
            </a:r>
          </a:p>
          <a:p>
            <a:endParaRPr lang="en-US" altLang="en-US" dirty="0">
              <a:solidFill>
                <a:schemeClr val="tx2">
                  <a:lumMod val="50000"/>
                  <a:lumOff val="50000"/>
                </a:schemeClr>
              </a:solidFill>
            </a:endParaRP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</p:spTree>
    <p:extLst>
      <p:ext uri="{BB962C8B-B14F-4D97-AF65-F5344CB8AC3E}">
        <p14:creationId xmlns:p14="http://schemas.microsoft.com/office/powerpoint/2010/main" val="626410857"/>
      </p:ext>
    </p:extLst>
  </p:cSld>
  <p:clrMapOvr>
    <a:masterClrMapping/>
  </p:clrMapOvr>
  <p:transition/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Conclusion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makes it possible to escape from the memory constraints by offloading from GPU to CPU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can also handle multi-billion parameter models even on a single GPU</a:t>
            </a:r>
          </a:p>
          <a:p>
            <a:pPr marL="0" indent="0" defTabSz="914400"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en-US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-offload design has been made to enable scalable multi-GPU training</a:t>
            </a: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To prevent overhead on CPU resources, DPU and ADAM were implemented</a:t>
            </a: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</p:spTree>
    <p:extLst>
      <p:ext uri="{BB962C8B-B14F-4D97-AF65-F5344CB8AC3E}">
        <p14:creationId xmlns:p14="http://schemas.microsoft.com/office/powerpoint/2010/main" val="19910800"/>
      </p:ext>
    </p:extLst>
  </p:cSld>
  <p:clrMapOvr>
    <a:masterClrMapping/>
  </p:clrMapOvr>
  <p:transition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Mixed precision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Mixed precision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Fp16 : 2 bytes of memory for each fp16 parameter and gradient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Fp32 : 4 byte of memory for each fp32 parameter, and the momentum and variance of each gradient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with M parameters require 16 x</a:t>
            </a:r>
            <a:r>
              <a:rPr lang="ko-KR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 bytes of memory</a:t>
            </a:r>
          </a:p>
          <a:p>
            <a:pPr lvl="2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T5 require 176GB</a:t>
            </a:r>
          </a:p>
          <a:p>
            <a:pPr lvl="1" defTabSz="914400"/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Require a higher amount of memory than what a single GPU (NVIDIA A 100 GPU 80GB) can provide to accommodate these model</a:t>
            </a: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en-US" kern="0" dirty="0">
              <a:latin typeface="Calibri Bold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685760E-BA77-A369-7B73-8BDB715EB71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02" y="2817301"/>
            <a:ext cx="4630152" cy="21300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7596657"/>
      </p:ext>
    </p:extLst>
  </p:cSld>
  <p:clrMapOvr>
    <a:masterClrMapping/>
  </p:clrMapOvr>
  <p:transition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Scale out large model training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Scale out training uses aggregate memory of multiple GPUs</a:t>
            </a: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Model parallelism</a:t>
            </a:r>
          </a:p>
          <a:p>
            <a:pPr lvl="2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Partitions the model vertically</a:t>
            </a:r>
          </a:p>
          <a:p>
            <a:pPr lvl="1"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279400" lvl="1" indent="0" defTabSz="914400">
              <a:buNone/>
            </a:pPr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Pipeline parallelism</a:t>
            </a:r>
          </a:p>
          <a:p>
            <a:pPr lvl="2" defTabSz="914400"/>
            <a:r>
              <a:rPr lang="en-US" altLang="en-US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partitioning the model horizontal</a:t>
            </a:r>
          </a:p>
          <a:p>
            <a:pPr lvl="1" defTabSz="914400"/>
            <a:endParaRPr lang="en-US" altLang="en-US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596900" lvl="2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marL="0" indent="0" defTabSz="914400"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 descr="차트이(가) 표시된 사진&#10;&#10;자동 생성된 설명">
            <a:extLst>
              <a:ext uri="{FF2B5EF4-FFF2-40B4-BE49-F238E27FC236}">
                <a16:creationId xmlns:a16="http://schemas.microsoft.com/office/drawing/2014/main" id="{0D19F1EF-0709-CAEC-221D-E258794E4B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3470" y="2848784"/>
            <a:ext cx="4468183" cy="1211233"/>
          </a:xfrm>
          <a:prstGeom prst="rect">
            <a:avLst/>
          </a:prstGeom>
        </p:spPr>
      </p:pic>
      <p:pic>
        <p:nvPicPr>
          <p:cNvPr id="7" name="그림 6" descr="도표이(가) 표시된 사진&#10;&#10;자동 생성된 설명">
            <a:extLst>
              <a:ext uri="{FF2B5EF4-FFF2-40B4-BE49-F238E27FC236}">
                <a16:creationId xmlns:a16="http://schemas.microsoft.com/office/drawing/2014/main" id="{33066F4D-7C23-6D65-5DFA-53A0F454FFC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6705" y="5116347"/>
            <a:ext cx="4856724" cy="141026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6CF9B60-F9A0-92C6-D785-600B263823B4}"/>
              </a:ext>
            </a:extLst>
          </p:cNvPr>
          <p:cNvSpPr txBox="1"/>
          <p:nvPr/>
        </p:nvSpPr>
        <p:spPr>
          <a:xfrm>
            <a:off x="5423429" y="3618686"/>
            <a:ext cx="34410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defTabSz="914400"/>
            <a:r>
              <a:rPr lang="en-US" altLang="en-US" kern="0" dirty="0">
                <a:solidFill>
                  <a:srgbClr val="FF0000"/>
                </a:solidFill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This approaches must change the user model to work</a:t>
            </a:r>
          </a:p>
        </p:txBody>
      </p:sp>
    </p:spTree>
    <p:extLst>
      <p:ext uri="{BB962C8B-B14F-4D97-AF65-F5344CB8AC3E}">
        <p14:creationId xmlns:p14="http://schemas.microsoft.com/office/powerpoint/2010/main" val="10809220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Scale out large model training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1"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does not replicate all model states on each GPU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marL="0" indent="0" defTabSz="914400"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3" name="그림 2" descr="차트이(가) 표시된 사진&#10;&#10;자동 생성된 설명">
            <a:extLst>
              <a:ext uri="{FF2B5EF4-FFF2-40B4-BE49-F238E27FC236}">
                <a16:creationId xmlns:a16="http://schemas.microsoft.com/office/drawing/2014/main" id="{A539BBA1-8D00-C95D-600F-DB83D4CF4BC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048" y="2564321"/>
            <a:ext cx="7414604" cy="41733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804547"/>
      </p:ext>
    </p:extLst>
  </p:cSld>
  <p:clrMapOvr>
    <a:masterClrMapping/>
  </p:clrMapOvr>
  <p:transition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Rectangle 1"/>
          <p:cNvSpPr/>
          <p:nvPr/>
        </p:nvSpPr>
        <p:spPr bwMode="auto">
          <a:xfrm>
            <a:off x="0" y="0"/>
            <a:ext cx="9156700" cy="228600"/>
          </a:xfrm>
          <a:prstGeom prst="rect">
            <a:avLst/>
          </a:prstGeom>
          <a:solidFill>
            <a:schemeClr val="accent1"/>
          </a:solidFill>
          <a:ln w="9525" cap="flat">
            <a:noFill/>
            <a:miter lim="800000"/>
            <a:headEnd type="none" w="med" len="med"/>
            <a:tailEnd type="none" w="med" len="med"/>
          </a:ln>
        </p:spPr>
        <p:txBody>
          <a:bodyPr wrap="none" lIns="0" tIns="0" rIns="0" bIns="0"/>
          <a:lstStyle/>
          <a:p>
            <a:pPr marL="0" marR="0" lvl="0" indent="0" algn="ctr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4200" b="0" i="0" u="none" strike="noStrike" kern="1200" cap="none" spc="0" normalizeH="0" baseline="0" noProof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 charset="0"/>
              <a:ea typeface="ヒラギノ角ゴ ProN W3" charset="-128"/>
              <a:sym typeface="Gill Sans" charset="0"/>
            </a:endParaRPr>
          </a:p>
        </p:txBody>
      </p:sp>
      <p:sp>
        <p:nvSpPr>
          <p:cNvPr id="32771" name="Rectangle 3"/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marL="119380" indent="-119380"/>
            <a:r>
              <a:rPr lang="en-US" altLang="en-US" dirty="0"/>
              <a:t>Scale out large model training</a:t>
            </a:r>
          </a:p>
        </p:txBody>
      </p:sp>
      <p:sp>
        <p:nvSpPr>
          <p:cNvPr id="6" name="Rectangle 2">
            <a:extLst>
              <a:ext uri="{FF2B5EF4-FFF2-40B4-BE49-F238E27FC236}">
                <a16:creationId xmlns:a16="http://schemas.microsoft.com/office/drawing/2014/main" id="{14D00E2C-188C-4928-A64D-A15FF2B526C9}"/>
              </a:ext>
            </a:extLst>
          </p:cNvPr>
          <p:cNvSpPr/>
          <p:nvPr/>
        </p:nvSpPr>
        <p:spPr bwMode="auto">
          <a:xfrm>
            <a:off x="8610600" y="25400"/>
            <a:ext cx="1320800" cy="177800"/>
          </a:xfrm>
          <a:prstGeom prst="rect">
            <a:avLst/>
          </a:prstGeom>
          <a:noFill/>
          <a:ln w="25400" cap="flat">
            <a:noFill/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pPr marL="0" marR="0" lvl="0" indent="0" algn="l" defTabSz="9144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1200" cap="none" spc="0" normalizeH="0" baseline="0" noProof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 charset="0"/>
                <a:ea typeface="Gill Sans" charset="0"/>
                <a:cs typeface="Gill Sans" charset="0"/>
                <a:sym typeface="Gill Sans" charset="0"/>
              </a:rPr>
              <a:t>DGIST</a:t>
            </a:r>
          </a:p>
        </p:txBody>
      </p:sp>
      <p:sp>
        <p:nvSpPr>
          <p:cNvPr id="32" name="Rectangle 4">
            <a:extLst>
              <a:ext uri="{FF2B5EF4-FFF2-40B4-BE49-F238E27FC236}">
                <a16:creationId xmlns:a16="http://schemas.microsoft.com/office/drawing/2014/main" id="{72C581AC-3CB5-CC3B-8661-1C35B317015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81000" y="1346200"/>
            <a:ext cx="8382000" cy="2057400"/>
          </a:xfrm>
          <a:prstGeom prst="rect">
            <a:avLst/>
          </a:prstGeom>
          <a:noFill/>
          <a:ln w="9525">
            <a:noFill/>
            <a:miter lim="800000"/>
          </a:ln>
          <a:effectLst/>
        </p:spPr>
        <p:txBody>
          <a:bodyPr vert="horz" wrap="square" lIns="38100" tIns="38100" rIns="38100" bIns="38100" numCol="1" anchor="t" anchorCtr="0" compatLnSpc="1"/>
          <a:lstStyle>
            <a:lvl1pPr marL="254000" indent="-254000" algn="l" rtl="0" fontAlgn="base">
              <a:spcBef>
                <a:spcPts val="600"/>
              </a:spcBef>
              <a:spcAft>
                <a:spcPct val="0"/>
              </a:spcAft>
              <a:buClr>
                <a:srgbClr val="990000"/>
              </a:buClr>
              <a:buSzPct val="60000"/>
              <a:buFont typeface="Wingdings 2" charset="2"/>
              <a:buChar char="¢"/>
              <a:defRPr sz="2400">
                <a:solidFill>
                  <a:schemeClr val="tx1"/>
                </a:solidFill>
                <a:latin typeface="+mn-lt"/>
                <a:ea typeface="+mn-ea"/>
                <a:cs typeface="+mn-cs"/>
                <a:sym typeface="Calibri Bold" charset="0"/>
              </a:defRPr>
            </a:lvl1pPr>
            <a:lvl2pPr marL="514350" indent="-234950" algn="l" rtl="0" fontAlgn="base">
              <a:spcBef>
                <a:spcPts val="500"/>
              </a:spcBef>
              <a:spcAft>
                <a:spcPct val="0"/>
              </a:spcAft>
              <a:buClr>
                <a:srgbClr val="990000"/>
              </a:buClr>
              <a:buSzPct val="11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2pPr>
            <a:lvl3pPr marL="800100" indent="-2032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80000"/>
              <a:buFont typeface="Wingdings" panose="05000000000000000000" charset="2"/>
              <a:buChar char="§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3pPr>
            <a:lvl4pPr marL="11430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–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4pPr>
            <a:lvl5pPr marL="14605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5pPr>
            <a:lvl6pPr marL="19177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6pPr>
            <a:lvl7pPr marL="23749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7pPr>
            <a:lvl8pPr marL="28321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8pPr>
            <a:lvl9pPr marL="3289300" indent="-228600" algn="l" rtl="0" fontAlgn="base">
              <a:spcBef>
                <a:spcPts val="500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Calibri" charset="0"/>
              <a:buChar char="»"/>
              <a:defRPr sz="2000">
                <a:solidFill>
                  <a:schemeClr val="tx1"/>
                </a:solidFill>
                <a:latin typeface="Calibri" charset="0"/>
                <a:ea typeface="ヒラギノ角ゴ ProN W3" charset="-128"/>
                <a:cs typeface="ヒラギノ角ゴ ProN W3" charset="-128"/>
                <a:sym typeface="Calibri" charset="0"/>
              </a:defRPr>
            </a:lvl9pPr>
          </a:lstStyle>
          <a:p>
            <a:pPr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</a:t>
            </a:r>
          </a:p>
          <a:p>
            <a:pPr lvl="1" defTabSz="914400"/>
            <a:r>
              <a:rPr lang="en-US" altLang="ko-KR" kern="0" dirty="0" err="1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ZeRO</a:t>
            </a:r>
            <a:r>
              <a:rPr lang="en-US" altLang="ko-KR" kern="0" dirty="0">
                <a:latin typeface="Calibri" panose="020F0502020204030204" pitchFamily="34" charset="0"/>
                <a:ea typeface="Calibri" panose="020F0502020204030204" pitchFamily="34" charset="0"/>
                <a:cs typeface="Calibri" panose="020F0502020204030204" pitchFamily="34" charset="0"/>
              </a:rPr>
              <a:t> does not replicate all model states on each GPU</a:t>
            </a:r>
          </a:p>
          <a:p>
            <a:pPr lvl="1"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defTabSz="914400"/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" panose="020F0502020204030204" pitchFamily="34" charset="0"/>
              <a:ea typeface="Calibri" panose="020F0502020204030204" pitchFamily="34" charset="0"/>
              <a:cs typeface="Calibri" panose="020F0502020204030204" pitchFamily="34" charset="0"/>
            </a:endParaRPr>
          </a:p>
          <a:p>
            <a:pPr marL="0" indent="0" defTabSz="914400">
              <a:buNone/>
            </a:pPr>
            <a:endParaRPr lang="en-US" altLang="ko-KR" kern="0" dirty="0">
              <a:latin typeface="Calibri Bold"/>
            </a:endParaRPr>
          </a:p>
          <a:p>
            <a:pPr marL="0" indent="0" defTabSz="914400">
              <a:buFont typeface="Wingdings 2" charset="2"/>
              <a:buNone/>
            </a:pPr>
            <a:r>
              <a:rPr lang="en-US" altLang="en-US" kern="0" dirty="0">
                <a:latin typeface="Calibri Bold"/>
              </a:rPr>
              <a:t>                                                                                                                </a:t>
            </a:r>
          </a:p>
          <a:p>
            <a:pPr marL="0" indent="0" defTabSz="914400">
              <a:buFont typeface="Wingdings 2" charset="2"/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  <a:p>
            <a:pPr marL="0" indent="0" defTabSz="914400">
              <a:buNone/>
            </a:pPr>
            <a:endParaRPr lang="en-US" altLang="en-US" kern="0" dirty="0">
              <a:latin typeface="Calibri Bold"/>
            </a:endParaRPr>
          </a:p>
          <a:p>
            <a:pPr defTabSz="914400">
              <a:buFont typeface="Wingdings 2"/>
              <a:buChar char="¢"/>
            </a:pPr>
            <a:endParaRPr lang="en-US" altLang="en-US" kern="0" dirty="0">
              <a:latin typeface="Calibri Bold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A08A7EAC-0909-8103-10CC-934586F2B4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1629" y="2525508"/>
            <a:ext cx="7140742" cy="31710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03200821"/>
      </p:ext>
    </p:extLst>
  </p:cSld>
  <p:clrMapOvr>
    <a:masterClrMapping/>
  </p:clrMapOvr>
  <p:transition/>
</p:sld>
</file>

<file path=ppt/theme/theme1.xml><?xml version="1.0" encoding="utf-8"?>
<a:theme xmlns:a="http://schemas.openxmlformats.org/drawingml/2006/main" name="Title Slid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990000"/>
      </a:accent1>
      <a:accent2>
        <a:srgbClr val="333399"/>
      </a:accent2>
      <a:accent3>
        <a:srgbClr val="FFFFFF"/>
      </a:accent3>
      <a:accent4>
        <a:srgbClr val="000000"/>
      </a:accent4>
      <a:accent5>
        <a:srgbClr val="CAAAAA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Slide">
      <a:majorFont>
        <a:latin typeface="Calibri Bold"/>
        <a:ea typeface="ヒラギノ角ゴ ProN W6"/>
        <a:cs typeface="ヒラギノ角ゴ ProN W6"/>
      </a:majorFont>
      <a:minorFont>
        <a:latin typeface="Calibri"/>
        <a:ea typeface="ヒラギノ角ゴ ProN W3"/>
        <a:cs typeface="ヒラギノ角ゴ ProN W3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Title Slide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Title and Content">
  <a:themeElements>
    <a:clrScheme name="">
      <a:dk1>
        <a:srgbClr val="000000"/>
      </a:dk1>
      <a:lt1>
        <a:srgbClr val="FFFFFF"/>
      </a:lt1>
      <a:dk2>
        <a:srgbClr val="000000"/>
      </a:dk2>
      <a:lt2>
        <a:srgbClr val="C0C0C0"/>
      </a:lt2>
      <a:accent1>
        <a:srgbClr val="990000"/>
      </a:accent1>
      <a:accent2>
        <a:srgbClr val="333399"/>
      </a:accent2>
      <a:accent3>
        <a:srgbClr val="FFFFFF"/>
      </a:accent3>
      <a:accent4>
        <a:srgbClr val="000000"/>
      </a:accent4>
      <a:accent5>
        <a:srgbClr val="CAAAAA"/>
      </a:accent5>
      <a:accent6>
        <a:srgbClr val="2D2D8A"/>
      </a:accent6>
      <a:hlink>
        <a:srgbClr val="009999"/>
      </a:hlink>
      <a:folHlink>
        <a:srgbClr val="99CC00"/>
      </a:folHlink>
    </a:clrScheme>
    <a:fontScheme name="Title and Content">
      <a:majorFont>
        <a:latin typeface="Calibri Bold"/>
        <a:ea typeface="ヒラギノ角ゴ ProN W6"/>
        <a:cs typeface="ヒラギノ角ゴ ProN W6"/>
      </a:majorFont>
      <a:minorFont>
        <a:latin typeface="Calibri Bold"/>
        <a:ea typeface="ヒラギノ角ゴ ProN W6"/>
        <a:cs typeface="ヒラギノ角ゴ ProN W6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25400" cap="flat" cmpd="sng" algn="ctr">
          <a:solidFill>
            <a:srgbClr val="000000"/>
          </a:solidFill>
          <a:prstDash val="solid"/>
          <a:round/>
          <a:headEnd type="none" w="med" len="med"/>
          <a:tailEnd type="none" w="med" len="med"/>
        </a:ln>
      </a:spPr>
      <a:bodyPr vert="horz" wrap="square" lIns="91440" tIns="45720" rIns="91440" bIns="45720" numCol="1" anchor="t" anchorCtr="0" compatLnSpc="1"/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defRPr kumimoji="0" lang="en-US" sz="4200" b="0" i="0" u="none" strike="noStrike" cap="none" normalizeH="0" baseline="0">
            <a:ln>
              <a:noFill/>
            </a:ln>
            <a:solidFill>
              <a:srgbClr val="000000"/>
            </a:solidFill>
            <a:effectLst/>
            <a:latin typeface="Gill Sans" charset="0"/>
            <a:ea typeface="ヒラギノ角ゴ ProN W3" charset="-128"/>
            <a:cs typeface="ヒラギノ角ゴ ProN W3" charset="-128"/>
            <a:sym typeface="Gill Sans" charset="0"/>
          </a:defRPr>
        </a:defPPr>
      </a:lstStyle>
    </a:lnDef>
  </a:objectDefaults>
  <a:extraClrSchemeLst>
    <a:extraClrScheme>
      <a:clrScheme name="Title and Content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6455</TotalTime>
  <Words>4372</Words>
  <Application>Microsoft Office PowerPoint</Application>
  <PresentationFormat>화면 슬라이드 쇼(4:3)</PresentationFormat>
  <Paragraphs>1260</Paragraphs>
  <Slides>53</Slides>
  <Notes>53</Notes>
  <HiddenSlides>0</HiddenSlides>
  <MMClips>1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53</vt:i4>
      </vt:variant>
    </vt:vector>
  </HeadingPairs>
  <TitlesOfParts>
    <vt:vector size="62" baseType="lpstr">
      <vt:lpstr>Gill Sans</vt:lpstr>
      <vt:lpstr>맑은 고딕</vt:lpstr>
      <vt:lpstr>Arial Narrow</vt:lpstr>
      <vt:lpstr>Calibri</vt:lpstr>
      <vt:lpstr>Calibri Bold</vt:lpstr>
      <vt:lpstr>Wingdings</vt:lpstr>
      <vt:lpstr>Wingdings 2</vt:lpstr>
      <vt:lpstr>Title Slide</vt:lpstr>
      <vt:lpstr>1_Title and Content</vt:lpstr>
      <vt:lpstr>PowerPoint 프레젠테이션</vt:lpstr>
      <vt:lpstr>Outline</vt:lpstr>
      <vt:lpstr>Introduction</vt:lpstr>
      <vt:lpstr>Introduction</vt:lpstr>
      <vt:lpstr>Outline</vt:lpstr>
      <vt:lpstr>Mixed precision</vt:lpstr>
      <vt:lpstr>Scale out large model training</vt:lpstr>
      <vt:lpstr>Scale out large model training</vt:lpstr>
      <vt:lpstr>Scale out large model training</vt:lpstr>
      <vt:lpstr>Scale out large model training</vt:lpstr>
      <vt:lpstr>Scale out large model training</vt:lpstr>
      <vt:lpstr>Scale out large model training</vt:lpstr>
      <vt:lpstr>Scale out large model training</vt:lpstr>
      <vt:lpstr>Scale up large model training</vt:lpstr>
      <vt:lpstr>Outline</vt:lpstr>
      <vt:lpstr>Differences of ZeRO-Offload</vt:lpstr>
      <vt:lpstr>Benefits of ZeRO-Offload</vt:lpstr>
      <vt:lpstr>Data-flow graph</vt:lpstr>
      <vt:lpstr>Limiting CPU computation</vt:lpstr>
      <vt:lpstr>Minimizing communication volume</vt:lpstr>
      <vt:lpstr>Minimizing communication volume</vt:lpstr>
      <vt:lpstr>Minimizing communication volume</vt:lpstr>
      <vt:lpstr>Maximizing Memory Savings</vt:lpstr>
      <vt:lpstr>Single GPU Schedule</vt:lpstr>
      <vt:lpstr>Scaling to Multi-GPUs</vt:lpstr>
      <vt:lpstr>Scaling to Multi-GPUs</vt:lpstr>
      <vt:lpstr>Scaling to Multi-GPUs</vt:lpstr>
      <vt:lpstr>Outline</vt:lpstr>
      <vt:lpstr>CPU execution optimization</vt:lpstr>
      <vt:lpstr>Implementing the CPU Optimizer</vt:lpstr>
      <vt:lpstr>One-Step Delayed Parameter Update</vt:lpstr>
      <vt:lpstr>Outline</vt:lpstr>
      <vt:lpstr>Evaluation</vt:lpstr>
      <vt:lpstr>Evaluation</vt:lpstr>
      <vt:lpstr>Model scale in single GPU</vt:lpstr>
      <vt:lpstr>Model scale in single GPU</vt:lpstr>
      <vt:lpstr>Model scale with multi-GPU</vt:lpstr>
      <vt:lpstr>Model scale with multi-GPU</vt:lpstr>
      <vt:lpstr>Training throughput in single-GPU</vt:lpstr>
      <vt:lpstr>Training throughput in Multi-GPU</vt:lpstr>
      <vt:lpstr>Training throughput in Multi-GPU</vt:lpstr>
      <vt:lpstr>Training throughput in Multi-GPU</vt:lpstr>
      <vt:lpstr>Training throughput in Multi-GPU</vt:lpstr>
      <vt:lpstr>Training throughput in Multi-GPU</vt:lpstr>
      <vt:lpstr>Throughput Scalability</vt:lpstr>
      <vt:lpstr>Throughput Scalability</vt:lpstr>
      <vt:lpstr>Throughput Scalability</vt:lpstr>
      <vt:lpstr>Throughput Scalability</vt:lpstr>
      <vt:lpstr>Optimized CPU execution</vt:lpstr>
      <vt:lpstr>Optimized CPU execution</vt:lpstr>
      <vt:lpstr>Convergence impact</vt:lpstr>
      <vt:lpstr>Outline</vt:lpstr>
      <vt:lpstr>Conclusion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김호준</dc:creator>
  <cp:lastModifiedBy>DataLab</cp:lastModifiedBy>
  <cp:revision>2313</cp:revision>
  <dcterms:created xsi:type="dcterms:W3CDTF">2019-05-20T12:33:49Z</dcterms:created>
  <dcterms:modified xsi:type="dcterms:W3CDTF">2023-05-16T04:53:42Z</dcterms:modified>
</cp:coreProperties>
</file>